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9"/>
    <p:sldId id="264" r:id="rId10"/>
    <p:sldId id="269" r:id="rId11"/>
    <p:sldId id="275" r:id="rId12"/>
    <p:sldId id="274" r:id="rId13"/>
    <p:sldId id="277" r:id="rId14"/>
    <p:sldId id="283" r:id="rId15"/>
    <p:sldId id="279" r:id="rId16"/>
    <p:sldId id="280" r:id="rId17"/>
    <p:sldId id="266" r:id="rId18"/>
    <p:sldId id="265" r:id="rId19"/>
    <p:sldId id="273" r:id="rId20"/>
    <p:sldId id="284" r:id="rId21"/>
    <p:sldId id="282" r:id="rId22"/>
    <p:sldId id="268" r:id="rId23"/>
    <p:sldId id="270" r:id="rId24"/>
    <p:sldId id="271"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B4185BA3-306A-42BC-AE25-7A781DCF6EA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4185BA3-306A-42BC-AE25-7A781DCF6EA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4185BA3-306A-42BC-AE25-7A781DCF6EA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B4185BA3-306A-42BC-AE25-7A781DCF6EA3}"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B4185BA3-306A-42BC-AE25-7A781DCF6EA3}"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B4185BA3-306A-42BC-AE25-7A781DCF6EA3}"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85BA3-306A-42BC-AE25-7A781DCF6EA3}"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4185BA3-306A-42BC-AE25-7A781DCF6EA3}"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4185BA3-306A-42BC-AE25-7A781DCF6EA3}"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4185BA3-306A-42BC-AE25-7A781DCF6EA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4185BA3-306A-42BC-AE25-7A781DCF6EA3}"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96380-BDDE-412A-94BE-229A3A2E7EF4}"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Confetti">
          <a:fgClr>
            <a:schemeClr val="accent6">
              <a:lumMod val="20000"/>
              <a:lumOff val="80000"/>
            </a:schemeClr>
          </a:fgClr>
          <a:bgClr>
            <a:srgbClr val="FFFFFF"/>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185BA3-306A-42BC-AE25-7A781DCF6EA3}"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E96380-BDDE-412A-94BE-229A3A2E7EF4}"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2.emf"/></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image" Target="../media/image24.jpeg"/><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25.emf"/><Relationship Id="rId1" Type="http://schemas.openxmlformats.org/officeDocument/2006/relationships/image" Target="../media/image24.jpe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9.emf"/><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s>
</file>

<file path=ppt/slides/_rels/slide20.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image" Target="../media/image36.jpeg"/><Relationship Id="rId7" Type="http://schemas.openxmlformats.org/officeDocument/2006/relationships/image" Target="../media/image35.png"/><Relationship Id="rId6" Type="http://schemas.openxmlformats.org/officeDocument/2006/relationships/hyperlink" Target="https://www.royal-ceramic.com/home-page/" TargetMode="External"/><Relationship Id="rId5" Type="http://schemas.openxmlformats.org/officeDocument/2006/relationships/image" Target="../media/image34.emf"/><Relationship Id="rId4" Type="http://schemas.openxmlformats.org/officeDocument/2006/relationships/image" Target="../media/image33.emf"/><Relationship Id="rId3" Type="http://schemas.openxmlformats.org/officeDocument/2006/relationships/image" Target="../media/image32.png"/><Relationship Id="rId2" Type="http://schemas.openxmlformats.org/officeDocument/2006/relationships/image" Target="../media/image31.png"/><Relationship Id="rId13" Type="http://schemas.openxmlformats.org/officeDocument/2006/relationships/slideLayout" Target="../slideLayouts/slideLayout1.xml"/><Relationship Id="rId12" Type="http://schemas.openxmlformats.org/officeDocument/2006/relationships/image" Target="../media/image2.png"/><Relationship Id="rId11" Type="http://schemas.openxmlformats.org/officeDocument/2006/relationships/image" Target="../media/image39.png"/><Relationship Id="rId10" Type="http://schemas.openxmlformats.org/officeDocument/2006/relationships/image" Target="../media/image38.jpeg"/><Relationship Id="rId1" Type="http://schemas.openxmlformats.org/officeDocument/2006/relationships/image" Target="../media/image30.emf"/></Relationships>
</file>

<file path=ppt/slides/_rels/slide21.xml.rels><?xml version="1.0" encoding="UTF-8" standalone="yes"?>
<Relationships xmlns="http://schemas.openxmlformats.org/package/2006/relationships"><Relationship Id="rId9" Type="http://schemas.openxmlformats.org/officeDocument/2006/relationships/image" Target="../media/image48.emf"/><Relationship Id="rId8" Type="http://schemas.openxmlformats.org/officeDocument/2006/relationships/image" Target="../media/image47.emf"/><Relationship Id="rId7" Type="http://schemas.openxmlformats.org/officeDocument/2006/relationships/image" Target="../media/image46.emf"/><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 Id="rId3" Type="http://schemas.openxmlformats.org/officeDocument/2006/relationships/image" Target="../media/image42.emf"/><Relationship Id="rId2" Type="http://schemas.openxmlformats.org/officeDocument/2006/relationships/image" Target="../media/image41.emf"/><Relationship Id="rId15" Type="http://schemas.openxmlformats.org/officeDocument/2006/relationships/slideLayout" Target="../slideLayouts/slideLayout1.xml"/><Relationship Id="rId14" Type="http://schemas.openxmlformats.org/officeDocument/2006/relationships/image" Target="../media/image2.png"/><Relationship Id="rId13" Type="http://schemas.openxmlformats.org/officeDocument/2006/relationships/image" Target="../media/image52.emf"/><Relationship Id="rId12" Type="http://schemas.openxmlformats.org/officeDocument/2006/relationships/image" Target="../media/image51.emf"/><Relationship Id="rId11" Type="http://schemas.openxmlformats.org/officeDocument/2006/relationships/image" Target="../media/image50.emf"/><Relationship Id="rId10" Type="http://schemas.openxmlformats.org/officeDocument/2006/relationships/image" Target="../media/image49.emf"/><Relationship Id="rId1" Type="http://schemas.openxmlformats.org/officeDocument/2006/relationships/image" Target="../media/image40.emf"/></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png"/><Relationship Id="rId7" Type="http://schemas.openxmlformats.org/officeDocument/2006/relationships/image" Target="../media/image59.jpeg"/><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0.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estro 6mm - Architess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4"/>
          <p:cNvSpPr txBox="1"/>
          <p:nvPr/>
        </p:nvSpPr>
        <p:spPr>
          <a:xfrm>
            <a:off x="3616325" y="1896745"/>
            <a:ext cx="5680710" cy="919480"/>
          </a:xfrm>
          <a:prstGeom prst="rect">
            <a:avLst/>
          </a:prstGeom>
          <a:noFill/>
        </p:spPr>
        <p:txBody>
          <a:bodyPr wrap="square" rtlCol="0">
            <a:noAutofit/>
          </a:bodyPr>
          <a:p>
            <a:r>
              <a:rPr lang="en-US" sz="4400" b="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sym typeface="+mn-ea"/>
              </a:rPr>
              <a:t>Company Profile</a:t>
            </a:r>
            <a:endParaRPr lang="en-US" sz="4400" dirty="0">
              <a:solidFill>
                <a:srgbClr val="C00000"/>
              </a:solidFill>
            </a:endParaRPr>
          </a:p>
          <a:p>
            <a:endParaRPr lang="en-US" sz="4400" dirty="0">
              <a:solidFill>
                <a:srgbClr val="C00000"/>
              </a:solidFill>
            </a:endParaRPr>
          </a:p>
        </p:txBody>
      </p:sp>
      <p:pic>
        <p:nvPicPr>
          <p:cNvPr id="9" name="Picture 8" descr="Venius logo PNG"/>
          <p:cNvPicPr>
            <a:picLocks noChangeAspect="1"/>
          </p:cNvPicPr>
          <p:nvPr/>
        </p:nvPicPr>
        <p:blipFill>
          <a:blip r:embed="rId2"/>
          <a:stretch>
            <a:fillRect/>
          </a:stretch>
        </p:blipFill>
        <p:spPr>
          <a:xfrm>
            <a:off x="9171305" y="5116830"/>
            <a:ext cx="1939925" cy="12344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8" y="2239347"/>
            <a:ext cx="9899780" cy="4292082"/>
          </a:xfrm>
        </p:spPr>
        <p:txBody>
          <a:bodyPr>
            <a:normAutofit fontScale="92500" lnSpcReduction="10000"/>
          </a:bodyPr>
          <a:lstStyle/>
          <a:p>
            <a:pPr>
              <a:lnSpc>
                <a:spcPct val="115000"/>
              </a:lnSpc>
              <a:spcAft>
                <a:spcPts val="800"/>
              </a:spcAft>
            </a:pP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Company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is a Nigerian incorporated trading Company, specialized in to, among other things, carry on the business of General Merchandise/Trading, General Contracts, Supplies, Distribution of General Goods, Sales and Services</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We always maintain an unbroken supply chain in;</a:t>
            </a: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High Quality Materials, for Building </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Construction</a:t>
            </a: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latin typeface="Arial" panose="020B0604020202020204" pitchFamily="34" charset="0"/>
                <a:ea typeface="Aptos" panose="020B0004020202020204" pitchFamily="34" charset="0"/>
                <a:cs typeface="Times New Roman" panose="02020603050405020304" pitchFamily="18" charset="0"/>
              </a:rPr>
              <a:t>Sales and Installation of Fittings </a:t>
            </a:r>
            <a:endParaRPr lang="en-US" sz="1800" kern="100" dirty="0">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Industrial Facility</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Maintenance</a:t>
            </a: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Civil Engineering Support/Services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US" sz="3600" dirty="0"/>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7" y="2388637"/>
            <a:ext cx="9918441" cy="392317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Mission </a:t>
            </a:r>
            <a:endParaRPr lang="en-US" sz="1800" b="1" kern="100" dirty="0">
              <a:effectLst/>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At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our mission is to provide the best quality building and construction materials, along with cost-effective solutions, thus building sustainable relationships with our customers, products manufacturers, our distributors and all of the stakeholders, along our business value chain.</a:t>
            </a:r>
            <a:endParaRPr lang="en-US" sz="3600" dirty="0"/>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7" y="2388637"/>
            <a:ext cx="9918441" cy="392317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Vision</a:t>
            </a:r>
            <a:endParaRPr lang="en-US" sz="1800" b="1" kern="100" dirty="0">
              <a:effectLst/>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 operating culture at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Resources, aligns with “minds wide open” attitude, thus creating dynamic solutions for the inevitable challenges that occur on daily basis. We stay on the critical path required to provide seamless and profitable solutions in the world of cross border commodity transactions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7" y="2388637"/>
            <a:ext cx="9918441" cy="392317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Strategy</a:t>
            </a:r>
            <a:endParaRPr lang="en-US" sz="1800" b="1" kern="100" dirty="0">
              <a:effectLst/>
              <a:latin typeface="Arial" panose="020B06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Our business approach is anchored on the following strategies;</a:t>
            </a: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Products Quality and Reliability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Sustainable Products Supply Chain Systems across West Africa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Safe and Timely Delivery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World-class Storage and Inventory Management Systems </a:t>
            </a: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en-US" sz="1800" kern="100" dirty="0">
                <a:latin typeface="Arial" panose="020B0604020202020204" pitchFamily="34" charset="0"/>
                <a:ea typeface="Aptos" panose="020B0004020202020204" pitchFamily="34" charset="0"/>
                <a:cs typeface="Times New Roman" panose="02020603050405020304" pitchFamily="18" charset="0"/>
              </a:rPr>
              <a:t>Dedicated Expert Product Analysis, to ensure preservation of the highest industry standards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7" y="2388637"/>
            <a:ext cx="9918441" cy="392317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Health Safety &amp; Environment (HSE) Policy </a:t>
            </a:r>
            <a:endParaRPr lang="en-US" sz="1800" b="1" kern="100" dirty="0">
              <a:effectLst/>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We recognise the importance of our host communities, the environment, safety/health of our staff &amp; partners and the general wellbeing of all our stake holders. Our HSE policy is driven by the following statements: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Ensuring that our stakeholders and immediate communities are treated with equity, respect and honesty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Image result for HSE Policy "/>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9490477" y="2057400"/>
            <a:ext cx="1280160" cy="1280160"/>
          </a:xfrm>
          <a:prstGeom prst="rect">
            <a:avLst/>
          </a:prstGeom>
          <a:noFill/>
          <a:ln>
            <a:noFill/>
          </a:ln>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2167" y="1428369"/>
            <a:ext cx="3753485" cy="3583304"/>
          </a:xfrm>
          <a:prstGeom prst="rect">
            <a:avLst/>
          </a:prstGeom>
        </p:spPr>
        <p:txBody>
          <a:bodyPr vert="horz" wrap="square" lIns="0" tIns="134620" rIns="0" bIns="0" rtlCol="0">
            <a:spAutoFit/>
          </a:bodyPr>
          <a:lstStyle/>
          <a:p>
            <a:pPr marL="283845" indent="-271145">
              <a:lnSpc>
                <a:spcPct val="100000"/>
              </a:lnSpc>
              <a:spcBef>
                <a:spcPts val="1060"/>
              </a:spcBef>
              <a:buChar char="*"/>
              <a:tabLst>
                <a:tab pos="283845" algn="l"/>
                <a:tab pos="3670300" algn="l"/>
              </a:tabLst>
            </a:pPr>
            <a:r>
              <a:rPr sz="1800" spc="-10" dirty="0">
                <a:solidFill>
                  <a:srgbClr val="FFFFFF"/>
                </a:solidFill>
                <a:latin typeface="Calibri" panose="020F0502020204030204"/>
                <a:cs typeface="Calibri" panose="020F0502020204030204"/>
              </a:rPr>
              <a:t>Cumulative,</a:t>
            </a:r>
            <a:r>
              <a:rPr sz="1800" spc="-45" dirty="0">
                <a:solidFill>
                  <a:srgbClr val="FFFFFF"/>
                </a:solidFill>
                <a:latin typeface="Calibri" panose="020F0502020204030204"/>
                <a:cs typeface="Calibri" panose="020F0502020204030204"/>
              </a:rPr>
              <a:t> </a:t>
            </a:r>
            <a:r>
              <a:rPr sz="1800" dirty="0">
                <a:solidFill>
                  <a:srgbClr val="FFFFFF"/>
                </a:solidFill>
                <a:latin typeface="Calibri" panose="020F0502020204030204"/>
                <a:cs typeface="Calibri" panose="020F0502020204030204"/>
              </a:rPr>
              <a:t>Historical</a:t>
            </a:r>
            <a:r>
              <a:rPr sz="1800" spc="-35"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Manhours</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60"/>
              </a:spcBef>
              <a:buChar char="*"/>
              <a:tabLst>
                <a:tab pos="283845" algn="l"/>
                <a:tab pos="3670300" algn="l"/>
              </a:tabLst>
            </a:pPr>
            <a:r>
              <a:rPr sz="1800" spc="-10" dirty="0">
                <a:solidFill>
                  <a:srgbClr val="FFFFFF"/>
                </a:solidFill>
                <a:latin typeface="Calibri" panose="020F0502020204030204"/>
                <a:cs typeface="Calibri" panose="020F0502020204030204"/>
              </a:rPr>
              <a:t>Cumulative</a:t>
            </a:r>
            <a:r>
              <a:rPr sz="1800" spc="-55" dirty="0">
                <a:solidFill>
                  <a:srgbClr val="FFFFFF"/>
                </a:solidFill>
                <a:latin typeface="Calibri" panose="020F0502020204030204"/>
                <a:cs typeface="Calibri" panose="020F0502020204030204"/>
              </a:rPr>
              <a:t> </a:t>
            </a:r>
            <a:r>
              <a:rPr sz="1800" dirty="0">
                <a:solidFill>
                  <a:srgbClr val="FFFFFF"/>
                </a:solidFill>
                <a:latin typeface="Calibri" panose="020F0502020204030204"/>
                <a:cs typeface="Calibri" panose="020F0502020204030204"/>
              </a:rPr>
              <a:t>Contracts</a:t>
            </a:r>
            <a:r>
              <a:rPr sz="1800" spc="-40"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Value</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45"/>
              </a:spcBef>
              <a:buChar char="*"/>
              <a:tabLst>
                <a:tab pos="283845" algn="l"/>
                <a:tab pos="3670300" algn="l"/>
              </a:tabLst>
            </a:pPr>
            <a:r>
              <a:rPr sz="1800" dirty="0">
                <a:solidFill>
                  <a:srgbClr val="FFFFFF"/>
                </a:solidFill>
                <a:latin typeface="Calibri" panose="020F0502020204030204"/>
                <a:cs typeface="Calibri" panose="020F0502020204030204"/>
              </a:rPr>
              <a:t>HSES</a:t>
            </a:r>
            <a:r>
              <a:rPr sz="1800" spc="-45"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Stats</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50"/>
              </a:spcBef>
              <a:buChar char="*"/>
              <a:tabLst>
                <a:tab pos="283845" algn="l"/>
                <a:tab pos="3670300" algn="l"/>
              </a:tabLst>
            </a:pPr>
            <a:r>
              <a:rPr sz="1800" spc="-10" dirty="0">
                <a:solidFill>
                  <a:srgbClr val="FFFFFF"/>
                </a:solidFill>
                <a:latin typeface="Calibri" panose="020F0502020204030204"/>
                <a:cs typeface="Calibri" panose="020F0502020204030204"/>
              </a:rPr>
              <a:t>NPT/MBTF</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50"/>
              </a:spcBef>
              <a:buChar char="*"/>
              <a:tabLst>
                <a:tab pos="283845" algn="l"/>
                <a:tab pos="3670300" algn="l"/>
              </a:tabLst>
            </a:pPr>
            <a:r>
              <a:rPr sz="1800" dirty="0">
                <a:solidFill>
                  <a:srgbClr val="FFFFFF"/>
                </a:solidFill>
                <a:latin typeface="Calibri" panose="020F0502020204030204"/>
                <a:cs typeface="Calibri" panose="020F0502020204030204"/>
              </a:rPr>
              <a:t>Contract</a:t>
            </a:r>
            <a:r>
              <a:rPr sz="1800" spc="-90"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Performance</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60"/>
              </a:spcBef>
              <a:buChar char="*"/>
              <a:tabLst>
                <a:tab pos="283845" algn="l"/>
                <a:tab pos="3670300" algn="l"/>
              </a:tabLst>
            </a:pPr>
            <a:r>
              <a:rPr sz="1800" dirty="0">
                <a:solidFill>
                  <a:srgbClr val="FFFFFF"/>
                </a:solidFill>
                <a:latin typeface="Calibri" panose="020F0502020204030204"/>
                <a:cs typeface="Calibri" panose="020F0502020204030204"/>
              </a:rPr>
              <a:t>HCD</a:t>
            </a:r>
            <a:r>
              <a:rPr sz="1800" spc="-40"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Performance</a:t>
            </a:r>
            <a:r>
              <a:rPr sz="1800" spc="-45" dirty="0">
                <a:solidFill>
                  <a:srgbClr val="FFFFFF"/>
                </a:solidFill>
                <a:latin typeface="Calibri" panose="020F0502020204030204"/>
                <a:cs typeface="Calibri" panose="020F0502020204030204"/>
              </a:rPr>
              <a:t> </a:t>
            </a:r>
            <a:r>
              <a:rPr sz="1800" spc="-20" dirty="0">
                <a:solidFill>
                  <a:srgbClr val="FFFFFF"/>
                </a:solidFill>
                <a:latin typeface="Calibri" panose="020F0502020204030204"/>
                <a:cs typeface="Calibri" panose="020F0502020204030204"/>
              </a:rPr>
              <a:t>Index</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50"/>
              </a:spcBef>
              <a:buChar char="*"/>
              <a:tabLst>
                <a:tab pos="283845" algn="l"/>
                <a:tab pos="3670300" algn="l"/>
              </a:tabLst>
            </a:pPr>
            <a:r>
              <a:rPr sz="1800" dirty="0">
                <a:solidFill>
                  <a:srgbClr val="FFFFFF"/>
                </a:solidFill>
                <a:latin typeface="Calibri" panose="020F0502020204030204"/>
                <a:cs typeface="Calibri" panose="020F0502020204030204"/>
              </a:rPr>
              <a:t>NCD</a:t>
            </a:r>
            <a:r>
              <a:rPr sz="1800" spc="-40"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Performance</a:t>
            </a:r>
            <a:r>
              <a:rPr sz="1800" spc="-40" dirty="0">
                <a:solidFill>
                  <a:srgbClr val="FFFFFF"/>
                </a:solidFill>
                <a:latin typeface="Calibri" panose="020F0502020204030204"/>
                <a:cs typeface="Calibri" panose="020F0502020204030204"/>
              </a:rPr>
              <a:t> </a:t>
            </a:r>
            <a:r>
              <a:rPr sz="1800" spc="-20" dirty="0">
                <a:solidFill>
                  <a:srgbClr val="FFFFFF"/>
                </a:solidFill>
                <a:latin typeface="Calibri" panose="020F0502020204030204"/>
                <a:cs typeface="Calibri" panose="020F0502020204030204"/>
              </a:rPr>
              <a:t>Score</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50"/>
              </a:spcBef>
              <a:buChar char="*"/>
              <a:tabLst>
                <a:tab pos="283845" algn="l"/>
                <a:tab pos="3670300" algn="l"/>
              </a:tabLst>
            </a:pPr>
            <a:r>
              <a:rPr sz="1800" dirty="0">
                <a:solidFill>
                  <a:srgbClr val="FFFFFF"/>
                </a:solidFill>
                <a:latin typeface="Calibri" panose="020F0502020204030204"/>
                <a:cs typeface="Calibri" panose="020F0502020204030204"/>
              </a:rPr>
              <a:t>Growth</a:t>
            </a:r>
            <a:r>
              <a:rPr sz="1800" spc="-60"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Performance</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a:p>
            <a:pPr marL="283845" indent="-271145">
              <a:lnSpc>
                <a:spcPct val="100000"/>
              </a:lnSpc>
              <a:spcBef>
                <a:spcPts val="945"/>
              </a:spcBef>
              <a:buChar char="*"/>
              <a:tabLst>
                <a:tab pos="283845" algn="l"/>
                <a:tab pos="3670300" algn="l"/>
              </a:tabLst>
            </a:pPr>
            <a:r>
              <a:rPr sz="1800" dirty="0">
                <a:solidFill>
                  <a:srgbClr val="FFFFFF"/>
                </a:solidFill>
                <a:latin typeface="Calibri" panose="020F0502020204030204"/>
                <a:cs typeface="Calibri" panose="020F0502020204030204"/>
              </a:rPr>
              <a:t>CSR</a:t>
            </a:r>
            <a:r>
              <a:rPr sz="1800" spc="5" dirty="0">
                <a:solidFill>
                  <a:srgbClr val="FFFFFF"/>
                </a:solidFill>
                <a:latin typeface="Calibri" panose="020F0502020204030204"/>
                <a:cs typeface="Calibri" panose="020F0502020204030204"/>
              </a:rPr>
              <a:t> </a:t>
            </a:r>
            <a:r>
              <a:rPr sz="1800" spc="-10" dirty="0">
                <a:solidFill>
                  <a:srgbClr val="FFFFFF"/>
                </a:solidFill>
                <a:latin typeface="Calibri" panose="020F0502020204030204"/>
                <a:cs typeface="Calibri" panose="020F0502020204030204"/>
              </a:rPr>
              <a:t>Performance</a:t>
            </a:r>
            <a:r>
              <a:rPr sz="1800" dirty="0">
                <a:solidFill>
                  <a:srgbClr val="FFFFFF"/>
                </a:solidFill>
                <a:latin typeface="Calibri" panose="020F0502020204030204"/>
                <a:cs typeface="Calibri" panose="020F0502020204030204"/>
              </a:rPr>
              <a:t>	</a:t>
            </a:r>
            <a:r>
              <a:rPr sz="1800" spc="-50" dirty="0">
                <a:solidFill>
                  <a:srgbClr val="FFFFFF"/>
                </a:solidFill>
                <a:latin typeface="Calibri" panose="020F0502020204030204"/>
                <a:cs typeface="Calibri" panose="020F0502020204030204"/>
              </a:rPr>
              <a:t>-</a:t>
            </a:r>
            <a:endParaRPr sz="1800">
              <a:latin typeface="Calibri" panose="020F0502020204030204"/>
              <a:cs typeface="Calibri" panose="020F0502020204030204"/>
            </a:endParaRPr>
          </a:p>
        </p:txBody>
      </p:sp>
      <p:sp>
        <p:nvSpPr>
          <p:cNvPr id="3" name="object 3"/>
          <p:cNvSpPr txBox="1"/>
          <p:nvPr/>
        </p:nvSpPr>
        <p:spPr>
          <a:xfrm>
            <a:off x="5554471" y="1428369"/>
            <a:ext cx="1586230" cy="3583304"/>
          </a:xfrm>
          <a:prstGeom prst="rect">
            <a:avLst/>
          </a:prstGeom>
        </p:spPr>
        <p:txBody>
          <a:bodyPr vert="horz" wrap="square" lIns="0" tIns="134620" rIns="0" bIns="0" rtlCol="0">
            <a:spAutoFit/>
          </a:bodyPr>
          <a:lstStyle/>
          <a:p>
            <a:pPr marL="12700">
              <a:lnSpc>
                <a:spcPct val="100000"/>
              </a:lnSpc>
              <a:spcBef>
                <a:spcPts val="1060"/>
              </a:spcBef>
            </a:pPr>
            <a:r>
              <a:rPr sz="1800" spc="-10" dirty="0">
                <a:solidFill>
                  <a:srgbClr val="FFFFFF"/>
                </a:solidFill>
                <a:latin typeface="Calibri" panose="020F0502020204030204"/>
                <a:cs typeface="Calibri" panose="020F0502020204030204"/>
              </a:rPr>
              <a:t>375,000</a:t>
            </a:r>
            <a:endParaRPr sz="1800">
              <a:latin typeface="Calibri" panose="020F0502020204030204"/>
              <a:cs typeface="Calibri" panose="020F0502020204030204"/>
            </a:endParaRPr>
          </a:p>
          <a:p>
            <a:pPr marL="12700" marR="5080">
              <a:lnSpc>
                <a:spcPct val="144000"/>
              </a:lnSpc>
              <a:spcBef>
                <a:spcPts val="10"/>
              </a:spcBef>
            </a:pPr>
            <a:r>
              <a:rPr sz="1800" spc="-10" dirty="0">
                <a:solidFill>
                  <a:srgbClr val="FFFFFF"/>
                </a:solidFill>
                <a:latin typeface="Calibri" panose="020F0502020204030204"/>
                <a:cs typeface="Calibri" panose="020F0502020204030204"/>
              </a:rPr>
              <a:t>$455,000,000.00 </a:t>
            </a:r>
            <a:r>
              <a:rPr sz="1800" dirty="0">
                <a:solidFill>
                  <a:srgbClr val="FFFFFF"/>
                </a:solidFill>
                <a:latin typeface="Calibri" panose="020F0502020204030204"/>
                <a:cs typeface="Calibri" panose="020F0502020204030204"/>
              </a:rPr>
              <a:t>0</a:t>
            </a:r>
            <a:r>
              <a:rPr sz="1800" spc="-10" dirty="0">
                <a:solidFill>
                  <a:srgbClr val="FFFFFF"/>
                </a:solidFill>
                <a:latin typeface="Calibri" panose="020F0502020204030204"/>
                <a:cs typeface="Calibri" panose="020F0502020204030204"/>
              </a:rPr>
              <a:t> </a:t>
            </a:r>
            <a:r>
              <a:rPr sz="1800" spc="-20" dirty="0">
                <a:solidFill>
                  <a:srgbClr val="FFFFFF"/>
                </a:solidFill>
                <a:latin typeface="Calibri" panose="020F0502020204030204"/>
                <a:cs typeface="Calibri" panose="020F0502020204030204"/>
              </a:rPr>
              <a:t>NLTI</a:t>
            </a:r>
            <a:endParaRPr sz="1800">
              <a:latin typeface="Calibri" panose="020F0502020204030204"/>
              <a:cs typeface="Calibri" panose="020F0502020204030204"/>
            </a:endParaRPr>
          </a:p>
          <a:p>
            <a:pPr marL="12700">
              <a:lnSpc>
                <a:spcPct val="100000"/>
              </a:lnSpc>
              <a:spcBef>
                <a:spcPts val="950"/>
              </a:spcBef>
            </a:pPr>
            <a:r>
              <a:rPr sz="1800" spc="-20" dirty="0">
                <a:solidFill>
                  <a:srgbClr val="FFFFFF"/>
                </a:solidFill>
                <a:latin typeface="Calibri" panose="020F0502020204030204"/>
                <a:cs typeface="Calibri" panose="020F0502020204030204"/>
              </a:rPr>
              <a:t>0.5%</a:t>
            </a:r>
            <a:endParaRPr sz="1800">
              <a:latin typeface="Calibri" panose="020F0502020204030204"/>
              <a:cs typeface="Calibri" panose="020F0502020204030204"/>
            </a:endParaRPr>
          </a:p>
          <a:p>
            <a:pPr marL="12700">
              <a:lnSpc>
                <a:spcPct val="100000"/>
              </a:lnSpc>
              <a:spcBef>
                <a:spcPts val="950"/>
              </a:spcBef>
            </a:pPr>
            <a:r>
              <a:rPr sz="1800" dirty="0">
                <a:solidFill>
                  <a:srgbClr val="FFFFFF"/>
                </a:solidFill>
                <a:latin typeface="Calibri" panose="020F0502020204030204"/>
                <a:cs typeface="Calibri" panose="020F0502020204030204"/>
              </a:rPr>
              <a:t>0</a:t>
            </a:r>
            <a:r>
              <a:rPr sz="1800" spc="-10" dirty="0">
                <a:solidFill>
                  <a:srgbClr val="FFFFFF"/>
                </a:solidFill>
                <a:latin typeface="Calibri" panose="020F0502020204030204"/>
                <a:cs typeface="Calibri" panose="020F0502020204030204"/>
              </a:rPr>
              <a:t> Termination</a:t>
            </a:r>
            <a:endParaRPr sz="1800">
              <a:latin typeface="Calibri" panose="020F0502020204030204"/>
              <a:cs typeface="Calibri" panose="020F0502020204030204"/>
            </a:endParaRPr>
          </a:p>
          <a:p>
            <a:pPr marL="12700">
              <a:lnSpc>
                <a:spcPct val="100000"/>
              </a:lnSpc>
              <a:spcBef>
                <a:spcPts val="960"/>
              </a:spcBef>
            </a:pPr>
            <a:r>
              <a:rPr sz="1800" spc="-25" dirty="0">
                <a:solidFill>
                  <a:srgbClr val="FFFFFF"/>
                </a:solidFill>
                <a:latin typeface="Calibri" panose="020F0502020204030204"/>
                <a:cs typeface="Calibri" panose="020F0502020204030204"/>
              </a:rPr>
              <a:t>90%</a:t>
            </a:r>
            <a:endParaRPr sz="1800">
              <a:latin typeface="Calibri" panose="020F0502020204030204"/>
              <a:cs typeface="Calibri" panose="020F0502020204030204"/>
            </a:endParaRPr>
          </a:p>
          <a:p>
            <a:pPr marL="12700">
              <a:lnSpc>
                <a:spcPct val="100000"/>
              </a:lnSpc>
              <a:spcBef>
                <a:spcPts val="950"/>
              </a:spcBef>
            </a:pPr>
            <a:r>
              <a:rPr sz="1800" spc="-25" dirty="0">
                <a:solidFill>
                  <a:srgbClr val="FFFFFF"/>
                </a:solidFill>
                <a:latin typeface="Calibri" panose="020F0502020204030204"/>
                <a:cs typeface="Calibri" panose="020F0502020204030204"/>
              </a:rPr>
              <a:t>75%</a:t>
            </a:r>
            <a:endParaRPr sz="1800">
              <a:latin typeface="Calibri" panose="020F0502020204030204"/>
              <a:cs typeface="Calibri" panose="020F0502020204030204"/>
            </a:endParaRPr>
          </a:p>
          <a:p>
            <a:pPr marL="12700">
              <a:lnSpc>
                <a:spcPct val="100000"/>
              </a:lnSpc>
              <a:spcBef>
                <a:spcPts val="945"/>
              </a:spcBef>
            </a:pPr>
            <a:r>
              <a:rPr sz="1800" spc="-25" dirty="0">
                <a:solidFill>
                  <a:srgbClr val="FFFFFF"/>
                </a:solidFill>
                <a:latin typeface="Calibri" panose="020F0502020204030204"/>
                <a:cs typeface="Calibri" panose="020F0502020204030204"/>
              </a:rPr>
              <a:t>80%</a:t>
            </a:r>
            <a:endParaRPr sz="1800">
              <a:latin typeface="Calibri" panose="020F0502020204030204"/>
              <a:cs typeface="Calibri" panose="020F0502020204030204"/>
            </a:endParaRPr>
          </a:p>
          <a:p>
            <a:pPr marL="12700">
              <a:lnSpc>
                <a:spcPct val="100000"/>
              </a:lnSpc>
              <a:spcBef>
                <a:spcPts val="950"/>
              </a:spcBef>
            </a:pPr>
            <a:r>
              <a:rPr sz="1800" spc="-25" dirty="0">
                <a:solidFill>
                  <a:srgbClr val="FFFFFF"/>
                </a:solidFill>
                <a:latin typeface="Calibri" panose="020F0502020204030204"/>
                <a:cs typeface="Calibri" panose="020F0502020204030204"/>
              </a:rPr>
              <a:t>70%</a:t>
            </a:r>
            <a:endParaRPr sz="1800">
              <a:latin typeface="Calibri" panose="020F0502020204030204"/>
              <a:cs typeface="Calibri" panose="020F0502020204030204"/>
            </a:endParaRPr>
          </a:p>
        </p:txBody>
      </p:sp>
      <p:sp>
        <p:nvSpPr>
          <p:cNvPr id="4" name="object 4"/>
          <p:cNvSpPr txBox="1">
            <a:spLocks noGrp="1"/>
          </p:cNvSpPr>
          <p:nvPr>
            <p:ph type="title"/>
          </p:nvPr>
        </p:nvSpPr>
        <p:spPr>
          <a:xfrm>
            <a:off x="838200" y="704010"/>
            <a:ext cx="10515600" cy="647792"/>
          </a:xfrm>
          <a:prstGeom prst="rect">
            <a:avLst/>
          </a:prstGeom>
        </p:spPr>
        <p:txBody>
          <a:bodyPr vert="horz" wrap="square" lIns="0" tIns="153847" rIns="0" bIns="0" rtlCol="0">
            <a:spAutoFit/>
          </a:bodyPr>
          <a:lstStyle/>
          <a:p>
            <a:pPr marL="1774825">
              <a:lnSpc>
                <a:spcPct val="100000"/>
              </a:lnSpc>
              <a:spcBef>
                <a:spcPts val="95"/>
              </a:spcBef>
            </a:pPr>
            <a:r>
              <a:rPr sz="3200" dirty="0"/>
              <a:t>HSES</a:t>
            </a:r>
            <a:r>
              <a:rPr sz="3200" spc="-50" dirty="0"/>
              <a:t> </a:t>
            </a:r>
            <a:r>
              <a:rPr sz="3200" spc="-20" dirty="0"/>
              <a:t>PERFORMANCE/COMPLIANCE</a:t>
            </a:r>
            <a:r>
              <a:rPr sz="3200" spc="20" dirty="0"/>
              <a:t> </a:t>
            </a:r>
            <a:r>
              <a:rPr sz="3200" spc="-20" dirty="0"/>
              <a:t>STATISTICS</a:t>
            </a:r>
            <a:endParaRPr sz="3200" spc="-20" dirty="0"/>
          </a:p>
        </p:txBody>
      </p:sp>
      <p:sp>
        <p:nvSpPr>
          <p:cNvPr id="5" name="object 5"/>
          <p:cNvSpPr/>
          <p:nvPr/>
        </p:nvSpPr>
        <p:spPr>
          <a:xfrm>
            <a:off x="0" y="1342644"/>
            <a:ext cx="12192000" cy="0"/>
          </a:xfrm>
          <a:custGeom>
            <a:avLst/>
            <a:gdLst/>
            <a:ahLst/>
            <a:cxnLst/>
            <a:rect l="l" t="t" r="r" b="b"/>
            <a:pathLst>
              <a:path w="12192000">
                <a:moveTo>
                  <a:pt x="0" y="0"/>
                </a:moveTo>
                <a:lnTo>
                  <a:pt x="12192000" y="0"/>
                </a:lnTo>
              </a:path>
            </a:pathLst>
          </a:custGeom>
          <a:ln w="6096">
            <a:solidFill>
              <a:srgbClr val="000000"/>
            </a:solidFill>
          </a:ln>
        </p:spPr>
        <p:txBody>
          <a:bodyPr wrap="square" lIns="0" tIns="0" rIns="0" bIns="0" rtlCol="0"/>
          <a:lstStyle/>
          <a:p/>
        </p:txBody>
      </p:sp>
      <p:sp>
        <p:nvSpPr>
          <p:cNvPr id="8" name="object 8"/>
          <p:cNvSpPr txBox="1">
            <a:spLocks noGrp="1"/>
          </p:cNvSpPr>
          <p:nvPr>
            <p:ph type="sldNum" sz="quarter" idx="7"/>
          </p:nvPr>
        </p:nvSpPr>
        <p:spPr>
          <a:xfrm>
            <a:off x="11068557" y="6464985"/>
            <a:ext cx="244475" cy="178434"/>
          </a:xfrm>
          <a:prstGeom prst="rect">
            <a:avLst/>
          </a:prstGeom>
        </p:spPr>
        <p:txBody>
          <a:bodyPr vert="horz" wrap="square" lIns="0" tIns="0" rIns="0" bIns="0" rtlCol="0">
            <a:spAutoFit/>
          </a:bodyPr>
          <a:lstStyle>
            <a:defPPr>
              <a:defRPr kern="0"/>
            </a:defPPr>
            <a:lvl1pPr>
              <a:defRPr sz="1200" b="0" i="0">
                <a:solidFill>
                  <a:schemeClr val="bg1"/>
                </a:solidFill>
                <a:latin typeface="Calibri" panose="020F0502020204030204"/>
                <a:cs typeface="Calibri" panose="020F0502020204030204"/>
              </a:defRPr>
            </a:lvl1pPr>
          </a:lstStyle>
          <a:p>
            <a:pPr marL="38100">
              <a:lnSpc>
                <a:spcPts val="1240"/>
              </a:lnSpc>
            </a:pPr>
            <a:fld id="{81D60167-4931-47E6-BA6A-407CBD079E47}" type="slidenum">
              <a:rPr lang="en-US" spc="-25" smtClean="0"/>
            </a:fld>
            <a:endParaRPr spc="-25" dirty="0"/>
          </a:p>
        </p:txBody>
      </p:sp>
      <p:pic>
        <p:nvPicPr>
          <p:cNvPr id="9" name="Picture 8" descr="Image result for hse statistics board template"/>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5532120"/>
            <a:ext cx="12192000" cy="1391194"/>
          </a:xfrm>
          <a:prstGeom prst="rect">
            <a:avLst/>
          </a:prstGeom>
          <a:noFill/>
          <a:ln>
            <a:noFill/>
          </a:ln>
        </p:spPr>
      </p:pic>
      <p:pic>
        <p:nvPicPr>
          <p:cNvPr id="6" name="Picture 5" descr="Venius logo PNG"/>
          <p:cNvPicPr>
            <a:picLocks noChangeAspect="1"/>
          </p:cNvPicPr>
          <p:nvPr/>
        </p:nvPicPr>
        <p:blipFill>
          <a:blip r:embed="rId2"/>
          <a:stretch>
            <a:fillRect/>
          </a:stretch>
        </p:blipFill>
        <p:spPr>
          <a:xfrm>
            <a:off x="982345" y="441960"/>
            <a:ext cx="1279525" cy="8147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7" y="2705877"/>
            <a:ext cx="9918441" cy="3605937"/>
          </a:xfrm>
        </p:spPr>
        <p:txBody>
          <a:bodyPr>
            <a:normAutofit fontScale="85000" lnSpcReduction="20000"/>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latin typeface="Arial" panose="020B0604020202020204" pitchFamily="34" charset="0"/>
                <a:ea typeface="Aptos" panose="020B0004020202020204" pitchFamily="34" charset="0"/>
                <a:cs typeface="Times New Roman" panose="02020603050405020304" pitchFamily="18" charset="0"/>
              </a:rPr>
              <a:t>Glossy Wall Tiles</a:t>
            </a:r>
            <a:endParaRPr lang="en-US" sz="1800" kern="100" dirty="0">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Natural Marble Collections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Natural Granite Collections </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Adhesive Grout and other Materials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Light-gauge Steel Profile</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Distribution across Nigeria and West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AfricA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Retail and Local Supplies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5896" y="1734356"/>
            <a:ext cx="7966338" cy="817109"/>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2085268"/>
            <a:ext cx="12192000" cy="4987336"/>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Sales Outlets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074" name="Picture 2" descr="Granite Showroom Displays Buffalo Granite Shop, Granite &amp; Quartz Fro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2637" y="3057813"/>
            <a:ext cx="5993364" cy="37255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acks of Marble Tiles in a Showroom Display. Stock Photo - Image of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509" y="3057814"/>
            <a:ext cx="5947854" cy="37255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Venius logo PNG"/>
          <p:cNvPicPr>
            <a:picLocks noChangeAspect="1"/>
          </p:cNvPicPr>
          <p:nvPr/>
        </p:nvPicPr>
        <p:blipFill>
          <a:blip r:embed="rId3"/>
          <a:stretch>
            <a:fillRect/>
          </a:stretch>
        </p:blipFill>
        <p:spPr>
          <a:xfrm>
            <a:off x="1280795" y="690245"/>
            <a:ext cx="1279525" cy="8147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00382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315617"/>
            <a:ext cx="12192000" cy="575698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Premium Photo | Elegant and luxurious textures of marble background"/>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1791478"/>
            <a:ext cx="12192000" cy="5066522"/>
          </a:xfrm>
          <a:prstGeom prst="rect">
            <a:avLst/>
          </a:prstGeom>
          <a:noFill/>
          <a:ln>
            <a:noFill/>
          </a:ln>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304583"/>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703183"/>
            <a:ext cx="12192000" cy="5369421"/>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Rarest and Most Expensive Marbles in the World | Classic Marble"/>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 y="2192693"/>
            <a:ext cx="12192000" cy="5108855"/>
          </a:xfrm>
          <a:prstGeom prst="rect">
            <a:avLst/>
          </a:prstGeom>
          <a:noFill/>
          <a:ln>
            <a:noFill/>
          </a:ln>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00382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119673"/>
            <a:ext cx="12192000" cy="5952932"/>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2" descr="Luxury Men Majlis Design | Behance :: Behanc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641475"/>
            <a:ext cx="12192000" cy="52165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00382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315617"/>
            <a:ext cx="12192000" cy="575698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Granite Countertops Stock Photos, Images and Backgrounds for Free Download"/>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901632" y="1960982"/>
            <a:ext cx="7772588" cy="4357161"/>
          </a:xfrm>
          <a:prstGeom prst="rect">
            <a:avLst/>
          </a:prstGeom>
          <a:noFill/>
          <a:ln>
            <a:noFill/>
          </a:ln>
        </p:spPr>
      </p:pic>
      <p:pic>
        <p:nvPicPr>
          <p:cNvPr id="7" name="Picture 6" descr="Granite Countertops Stock Photos, Images and Backgrounds for Free Download"/>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259633" y="1837689"/>
            <a:ext cx="9533523" cy="4768383"/>
          </a:xfrm>
          <a:prstGeom prst="rect">
            <a:avLst/>
          </a:prstGeom>
          <a:noFill/>
          <a:ln>
            <a:noFill/>
          </a:ln>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00382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315617"/>
            <a:ext cx="12192000" cy="575698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p:cNvPicPr>
            <a:picLocks noChangeAspect="1"/>
          </p:cNvPicPr>
          <p:nvPr/>
        </p:nvPicPr>
        <p:blipFill>
          <a:blip r:embed="rId1"/>
          <a:stretch>
            <a:fillRect/>
          </a:stretch>
        </p:blipFill>
        <p:spPr>
          <a:xfrm>
            <a:off x="1586204" y="2073592"/>
            <a:ext cx="9162661" cy="4569804"/>
          </a:xfrm>
          <a:prstGeom prst="rect">
            <a:avLst/>
          </a:prstGeom>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00382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315617"/>
            <a:ext cx="12192000" cy="5756988"/>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86204" y="1931438"/>
            <a:ext cx="9125339" cy="4674636"/>
          </a:xfrm>
          <a:prstGeom prst="rect">
            <a:avLst/>
          </a:prstGeom>
          <a:noFill/>
          <a:ln>
            <a:noFill/>
          </a:ln>
        </p:spPr>
      </p:pic>
      <p:pic>
        <p:nvPicPr>
          <p:cNvPr id="7" name="Picture 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259634" y="1837689"/>
            <a:ext cx="9533522" cy="4768385"/>
          </a:xfrm>
          <a:prstGeom prst="rect">
            <a:avLst/>
          </a:prstGeom>
          <a:noFill/>
          <a:ln>
            <a:noFill/>
          </a:ln>
        </p:spPr>
      </p:pic>
      <p:pic>
        <p:nvPicPr>
          <p:cNvPr id="9" name="Picture 8" descr="Venius logo PNG"/>
          <p:cNvPicPr>
            <a:picLocks noChangeAspect="1"/>
          </p:cNvPicPr>
          <p:nvPr/>
        </p:nvPicPr>
        <p:blipFill>
          <a:blip r:embed="rId2"/>
          <a:stretch>
            <a:fillRect/>
          </a:stretch>
        </p:blipFill>
        <p:spPr>
          <a:xfrm>
            <a:off x="1280795" y="690245"/>
            <a:ext cx="1279525" cy="8147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654069"/>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2085268"/>
            <a:ext cx="12192000" cy="4987336"/>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p:cNvPicPr>
            <a:picLocks noChangeAspect="1"/>
          </p:cNvPicPr>
          <p:nvPr/>
        </p:nvPicPr>
        <p:blipFill>
          <a:blip r:embed="rId1"/>
          <a:stretch>
            <a:fillRect/>
          </a:stretch>
        </p:blipFill>
        <p:spPr>
          <a:xfrm>
            <a:off x="-1" y="2806243"/>
            <a:ext cx="5074276" cy="1942364"/>
          </a:xfrm>
          <a:prstGeom prst="rect">
            <a:avLst/>
          </a:prstGeom>
        </p:spPr>
      </p:pic>
      <p:pic>
        <p:nvPicPr>
          <p:cNvPr id="11" name="Picture 10"/>
          <p:cNvPicPr>
            <a:picLocks noChangeAspect="1"/>
          </p:cNvPicPr>
          <p:nvPr/>
        </p:nvPicPr>
        <p:blipFill>
          <a:blip r:embed="rId2"/>
          <a:stretch>
            <a:fillRect/>
          </a:stretch>
        </p:blipFill>
        <p:spPr>
          <a:xfrm>
            <a:off x="5055300" y="2824414"/>
            <a:ext cx="3650476" cy="1914923"/>
          </a:xfrm>
          <a:prstGeom prst="rect">
            <a:avLst/>
          </a:prstGeom>
        </p:spPr>
      </p:pic>
      <p:pic>
        <p:nvPicPr>
          <p:cNvPr id="19" name="Picture 18"/>
          <p:cNvPicPr>
            <a:picLocks noChangeAspect="1"/>
          </p:cNvPicPr>
          <p:nvPr/>
        </p:nvPicPr>
        <p:blipFill>
          <a:blip r:embed="rId3"/>
          <a:stretch>
            <a:fillRect/>
          </a:stretch>
        </p:blipFill>
        <p:spPr>
          <a:xfrm>
            <a:off x="8686800" y="2848845"/>
            <a:ext cx="3505200" cy="1890492"/>
          </a:xfrm>
          <a:prstGeom prst="rect">
            <a:avLst/>
          </a:prstGeom>
        </p:spPr>
      </p:pic>
      <p:pic>
        <p:nvPicPr>
          <p:cNvPr id="21" name="Picture 20"/>
          <p:cNvPicPr>
            <a:picLocks noChangeAspect="1"/>
          </p:cNvPicPr>
          <p:nvPr/>
        </p:nvPicPr>
        <p:blipFill>
          <a:blip r:embed="rId4"/>
          <a:stretch>
            <a:fillRect/>
          </a:stretch>
        </p:blipFill>
        <p:spPr>
          <a:xfrm>
            <a:off x="0" y="4739336"/>
            <a:ext cx="4180114" cy="2510549"/>
          </a:xfrm>
          <a:prstGeom prst="rect">
            <a:avLst/>
          </a:prstGeom>
        </p:spPr>
      </p:pic>
      <p:pic>
        <p:nvPicPr>
          <p:cNvPr id="23" name="Picture 22"/>
          <p:cNvPicPr>
            <a:picLocks noChangeAspect="1"/>
          </p:cNvPicPr>
          <p:nvPr/>
        </p:nvPicPr>
        <p:blipFill>
          <a:blip r:embed="rId5"/>
          <a:stretch>
            <a:fillRect/>
          </a:stretch>
        </p:blipFill>
        <p:spPr>
          <a:xfrm>
            <a:off x="4180114" y="4766777"/>
            <a:ext cx="8011886" cy="2510549"/>
          </a:xfrm>
          <a:prstGeom prst="rect">
            <a:avLst/>
          </a:prstGeom>
        </p:spPr>
      </p:pic>
      <p:pic>
        <p:nvPicPr>
          <p:cNvPr id="9" name="Picture 8" descr="Venius logo PNG"/>
          <p:cNvPicPr>
            <a:picLocks noChangeAspect="1"/>
          </p:cNvPicPr>
          <p:nvPr/>
        </p:nvPicPr>
        <p:blipFill>
          <a:blip r:embed="rId6"/>
          <a:stretch>
            <a:fillRect/>
          </a:stretch>
        </p:blipFill>
        <p:spPr>
          <a:xfrm>
            <a:off x="1280795" y="690245"/>
            <a:ext cx="1279525" cy="8147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654069"/>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2085268"/>
            <a:ext cx="12192000" cy="4987336"/>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p:cNvPicPr>
            <a:picLocks noChangeAspect="1"/>
          </p:cNvPicPr>
          <p:nvPr/>
        </p:nvPicPr>
        <p:blipFill>
          <a:blip r:embed="rId1"/>
          <a:stretch>
            <a:fillRect/>
          </a:stretch>
        </p:blipFill>
        <p:spPr>
          <a:xfrm>
            <a:off x="-1" y="2808513"/>
            <a:ext cx="1691627" cy="1973579"/>
          </a:xfrm>
          <a:prstGeom prst="rect">
            <a:avLst/>
          </a:prstGeom>
        </p:spPr>
      </p:pic>
      <p:pic>
        <p:nvPicPr>
          <p:cNvPr id="8" name="Picture 7"/>
          <p:cNvPicPr>
            <a:picLocks noChangeAspect="1"/>
          </p:cNvPicPr>
          <p:nvPr/>
        </p:nvPicPr>
        <p:blipFill>
          <a:blip r:embed="rId2"/>
          <a:stretch>
            <a:fillRect/>
          </a:stretch>
        </p:blipFill>
        <p:spPr>
          <a:xfrm>
            <a:off x="4165548" y="5043350"/>
            <a:ext cx="4199322" cy="1814650"/>
          </a:xfrm>
          <a:prstGeom prst="rect">
            <a:avLst/>
          </a:prstGeom>
        </p:spPr>
      </p:pic>
      <p:pic>
        <p:nvPicPr>
          <p:cNvPr id="10" name="Picture 9"/>
          <p:cNvPicPr>
            <a:picLocks noChangeAspect="1"/>
          </p:cNvPicPr>
          <p:nvPr/>
        </p:nvPicPr>
        <p:blipFill>
          <a:blip r:embed="rId3"/>
          <a:stretch>
            <a:fillRect/>
          </a:stretch>
        </p:blipFill>
        <p:spPr>
          <a:xfrm>
            <a:off x="1745290" y="2808514"/>
            <a:ext cx="3068676" cy="2062066"/>
          </a:xfrm>
          <a:prstGeom prst="rect">
            <a:avLst/>
          </a:prstGeom>
        </p:spPr>
      </p:pic>
      <p:pic>
        <p:nvPicPr>
          <p:cNvPr id="12" name="Picture 11"/>
          <p:cNvPicPr>
            <a:picLocks noChangeAspect="1"/>
          </p:cNvPicPr>
          <p:nvPr/>
        </p:nvPicPr>
        <p:blipFill>
          <a:blip r:embed="rId4"/>
          <a:stretch>
            <a:fillRect/>
          </a:stretch>
        </p:blipFill>
        <p:spPr>
          <a:xfrm>
            <a:off x="10668000" y="2808513"/>
            <a:ext cx="1524000" cy="4049487"/>
          </a:xfrm>
          <a:prstGeom prst="rect">
            <a:avLst/>
          </a:prstGeom>
        </p:spPr>
      </p:pic>
      <p:pic>
        <p:nvPicPr>
          <p:cNvPr id="14" name="Picture 13"/>
          <p:cNvPicPr>
            <a:picLocks noChangeAspect="1"/>
          </p:cNvPicPr>
          <p:nvPr/>
        </p:nvPicPr>
        <p:blipFill>
          <a:blip r:embed="rId5"/>
          <a:stretch>
            <a:fillRect/>
          </a:stretch>
        </p:blipFill>
        <p:spPr>
          <a:xfrm>
            <a:off x="8364870" y="2808514"/>
            <a:ext cx="2303130" cy="4049485"/>
          </a:xfrm>
          <a:prstGeom prst="rect">
            <a:avLst/>
          </a:prstGeom>
        </p:spPr>
      </p:pic>
      <p:pic>
        <p:nvPicPr>
          <p:cNvPr id="16" name="Picture 15"/>
          <p:cNvPicPr>
            <a:picLocks noChangeAspect="1"/>
          </p:cNvPicPr>
          <p:nvPr/>
        </p:nvPicPr>
        <p:blipFill>
          <a:blip r:embed="rId6"/>
          <a:stretch>
            <a:fillRect/>
          </a:stretch>
        </p:blipFill>
        <p:spPr>
          <a:xfrm>
            <a:off x="0" y="5043347"/>
            <a:ext cx="4165548" cy="1814651"/>
          </a:xfrm>
          <a:prstGeom prst="rect">
            <a:avLst/>
          </a:prstGeom>
        </p:spPr>
      </p:pic>
      <p:pic>
        <p:nvPicPr>
          <p:cNvPr id="18" name="Picture 17" descr="A close-up of a carpet&#10;&#10;Description automatically generate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7630" y="2808514"/>
            <a:ext cx="3497240" cy="2062066"/>
          </a:xfrm>
          <a:prstGeom prst="rect">
            <a:avLst/>
          </a:prstGeom>
        </p:spPr>
      </p:pic>
      <p:pic>
        <p:nvPicPr>
          <p:cNvPr id="9" name="Picture 8" descr="Venius logo PNG"/>
          <p:cNvPicPr>
            <a:picLocks noChangeAspect="1"/>
          </p:cNvPicPr>
          <p:nvPr/>
        </p:nvPicPr>
        <p:blipFill>
          <a:blip r:embed="rId8"/>
          <a:stretch>
            <a:fillRect/>
          </a:stretch>
        </p:blipFill>
        <p:spPr>
          <a:xfrm>
            <a:off x="1280795" y="690245"/>
            <a:ext cx="1279525" cy="8147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127379"/>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483567"/>
            <a:ext cx="12192000" cy="5589037"/>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8" name="Picture 17" descr="A close-up of a carpet&#10;&#10;Description automatically generated"/>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67630" y="2808514"/>
            <a:ext cx="3497240" cy="2062066"/>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15412"/>
            <a:ext cx="12192000" cy="4842588"/>
          </a:xfrm>
          <a:prstGeom prst="rect">
            <a:avLst/>
          </a:prstGeom>
          <a:noFill/>
          <a:ln>
            <a:noFill/>
          </a:ln>
        </p:spPr>
      </p:pic>
      <p:pic>
        <p:nvPicPr>
          <p:cNvPr id="9" name="Picture 8" descr="Venius logo PNG"/>
          <p:cNvPicPr>
            <a:picLocks noChangeAspect="1"/>
          </p:cNvPicPr>
          <p:nvPr/>
        </p:nvPicPr>
        <p:blipFill>
          <a:blip r:embed="rId3"/>
          <a:stretch>
            <a:fillRect/>
          </a:stretch>
        </p:blipFill>
        <p:spPr>
          <a:xfrm>
            <a:off x="1280795" y="690245"/>
            <a:ext cx="1279525" cy="8147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95" y="317241"/>
            <a:ext cx="10496938" cy="2127379"/>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0" y="1483567"/>
            <a:ext cx="12192000" cy="5589037"/>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latin typeface="Arial" panose="020B0604020202020204" pitchFamily="34" charset="0"/>
                <a:ea typeface="Aptos" panose="020B0004020202020204" pitchFamily="34" charset="0"/>
                <a:cs typeface="Times New Roman" panose="02020603050405020304" pitchFamily="18" charset="0"/>
              </a:rPr>
              <a:t>Products and Services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1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8298" y="4770673"/>
            <a:ext cx="5441367" cy="177008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0292" y="4770673"/>
            <a:ext cx="6010535" cy="17700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7" name="Rectangle 4"/>
          <p:cNvSpPr>
            <a:spLocks noChangeArrowheads="1"/>
          </p:cNvSpPr>
          <p:nvPr/>
        </p:nvSpPr>
        <p:spPr bwMode="auto">
          <a:xfrm>
            <a:off x="0" y="18065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400" b="1" i="0" u="none" strike="noStrike" cap="none" normalizeH="0" baseline="0">
                <a:ln>
                  <a:noFill/>
                </a:ln>
                <a:solidFill>
                  <a:schemeClr val="tx1"/>
                </a:solidFill>
                <a:effectLst/>
                <a:latin typeface="Arial" panose="020B0604020202020204" pitchFamily="34" charset="0"/>
                <a:ea typeface="Aptos" panose="020B0004020202020204" pitchFamily="34" charset="0"/>
                <a:cs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0" y="35972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pic>
        <p:nvPicPr>
          <p:cNvPr id="10" name="Picture 9"/>
          <p:cNvPicPr>
            <a:picLocks noChangeAspect="1"/>
          </p:cNvPicPr>
          <p:nvPr/>
        </p:nvPicPr>
        <p:blipFill>
          <a:blip r:embed="rId3"/>
          <a:stretch>
            <a:fillRect/>
          </a:stretch>
        </p:blipFill>
        <p:spPr>
          <a:xfrm>
            <a:off x="278298" y="2360645"/>
            <a:ext cx="5441367" cy="2233581"/>
          </a:xfrm>
          <a:prstGeom prst="rect">
            <a:avLst/>
          </a:prstGeom>
        </p:spPr>
      </p:pic>
      <p:pic>
        <p:nvPicPr>
          <p:cNvPr id="12" name="Picture 11"/>
          <p:cNvPicPr>
            <a:picLocks noChangeAspect="1"/>
          </p:cNvPicPr>
          <p:nvPr/>
        </p:nvPicPr>
        <p:blipFill>
          <a:blip r:embed="rId4"/>
          <a:stretch>
            <a:fillRect/>
          </a:stretch>
        </p:blipFill>
        <p:spPr>
          <a:xfrm>
            <a:off x="5850293" y="2360645"/>
            <a:ext cx="6010535" cy="2233581"/>
          </a:xfrm>
          <a:prstGeom prst="rect">
            <a:avLst/>
          </a:prstGeom>
        </p:spPr>
      </p:pic>
      <p:pic>
        <p:nvPicPr>
          <p:cNvPr id="9" name="Picture 8" descr="Venius logo PNG"/>
          <p:cNvPicPr>
            <a:picLocks noChangeAspect="1"/>
          </p:cNvPicPr>
          <p:nvPr/>
        </p:nvPicPr>
        <p:blipFill>
          <a:blip r:embed="rId5"/>
          <a:stretch>
            <a:fillRect/>
          </a:stretch>
        </p:blipFill>
        <p:spPr>
          <a:xfrm>
            <a:off x="1280795" y="690245"/>
            <a:ext cx="1279525" cy="8147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46340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94317" y="1824013"/>
            <a:ext cx="9918441" cy="1404504"/>
          </a:xfrm>
        </p:spPr>
        <p:txBody>
          <a:bodyPr>
            <a:normAutofit/>
          </a:bodyPr>
          <a:lstStyle/>
          <a:p>
            <a:pPr>
              <a:lnSpc>
                <a:spcPct val="115000"/>
              </a:lnSpc>
              <a:spcAft>
                <a:spcPts val="800"/>
              </a:spcAft>
            </a:pPr>
            <a:r>
              <a:rPr lang="en-US" sz="1800" b="1" kern="100" dirty="0">
                <a:effectLst/>
                <a:latin typeface="Arial" panose="020B0604020202020204" pitchFamily="34" charset="0"/>
                <a:ea typeface="Aptos" panose="020B0004020202020204" pitchFamily="34" charset="0"/>
                <a:cs typeface="Times New Roman" panose="02020603050405020304" pitchFamily="18" charset="0"/>
              </a:rPr>
              <a:t>Our </a:t>
            </a:r>
            <a:r>
              <a:rPr lang="en-US" sz="1800" b="1" kern="100" dirty="0">
                <a:effectLst/>
                <a:latin typeface="Arial" panose="020B0604020202020204" pitchFamily="34" charset="0"/>
                <a:ea typeface="Aptos" panose="020B0004020202020204" pitchFamily="34" charset="0"/>
                <a:cs typeface="Times New Roman" panose="02020603050405020304" pitchFamily="18" charset="0"/>
              </a:rPr>
              <a:t>Global Partners</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p:cNvPicPr>
            <a:picLocks noChangeAspect="1"/>
          </p:cNvPicPr>
          <p:nvPr/>
        </p:nvPicPr>
        <p:blipFill>
          <a:blip r:embed="rId1"/>
          <a:stretch>
            <a:fillRect/>
          </a:stretch>
        </p:blipFill>
        <p:spPr>
          <a:xfrm>
            <a:off x="476871" y="3727074"/>
            <a:ext cx="2177840" cy="1133486"/>
          </a:xfrm>
          <a:prstGeom prst="rect">
            <a:avLst/>
          </a:prstGeom>
        </p:spPr>
      </p:pic>
      <p:pic>
        <p:nvPicPr>
          <p:cNvPr id="8" name="Picture 7"/>
          <p:cNvPicPr>
            <a:picLocks noChangeAspect="1"/>
          </p:cNvPicPr>
          <p:nvPr/>
        </p:nvPicPr>
        <p:blipFill>
          <a:blip r:embed="rId2"/>
          <a:stretch>
            <a:fillRect/>
          </a:stretch>
        </p:blipFill>
        <p:spPr>
          <a:xfrm>
            <a:off x="4719483" y="3727074"/>
            <a:ext cx="2037277" cy="1123951"/>
          </a:xfrm>
          <a:prstGeom prst="rect">
            <a:avLst/>
          </a:prstGeom>
        </p:spPr>
      </p:pic>
      <p:pic>
        <p:nvPicPr>
          <p:cNvPr id="16" name="Picture 15"/>
          <p:cNvPicPr>
            <a:picLocks noChangeAspect="1"/>
          </p:cNvPicPr>
          <p:nvPr/>
        </p:nvPicPr>
        <p:blipFill>
          <a:blip r:embed="rId3"/>
          <a:stretch>
            <a:fillRect/>
          </a:stretch>
        </p:blipFill>
        <p:spPr>
          <a:xfrm>
            <a:off x="9655276" y="3701182"/>
            <a:ext cx="2174929" cy="113348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870" y="5245481"/>
            <a:ext cx="2177840" cy="1133486"/>
          </a:xfrm>
          <a:prstGeom prst="rect">
            <a:avLst/>
          </a:prstGeom>
          <a:noFill/>
          <a:ln>
            <a:noFill/>
          </a:ln>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62915" y="5245481"/>
            <a:ext cx="2792361" cy="1056996"/>
          </a:xfrm>
          <a:prstGeom prst="rect">
            <a:avLst/>
          </a:prstGeom>
          <a:noFill/>
          <a:ln>
            <a:noFill/>
          </a:ln>
        </p:spPr>
      </p:pic>
      <p:pic>
        <p:nvPicPr>
          <p:cNvPr id="10" name="Picture 9">
            <a:hlinkClick r:id="rId6"/>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792929" y="5245481"/>
            <a:ext cx="2037276" cy="741098"/>
          </a:xfrm>
          <a:prstGeom prst="rect">
            <a:avLst/>
          </a:prstGeom>
          <a:noFill/>
          <a:ln>
            <a:noFill/>
          </a:ln>
        </p:spPr>
      </p:pic>
      <p:pic>
        <p:nvPicPr>
          <p:cNvPr id="1026" name="Picture 2" descr="goodea_buildings's profile pictu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7563" y="5250184"/>
            <a:ext cx="2037277" cy="112878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9"/>
          <a:stretch>
            <a:fillRect/>
          </a:stretch>
        </p:blipFill>
        <p:spPr>
          <a:xfrm>
            <a:off x="2767563" y="3727074"/>
            <a:ext cx="1843766" cy="1107594"/>
          </a:xfrm>
          <a:prstGeom prst="rect">
            <a:avLst/>
          </a:prstGeom>
        </p:spPr>
      </p:pic>
      <p:pic>
        <p:nvPicPr>
          <p:cNvPr id="1030" name="Picture 6" descr="No photo description availabl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4942492" y="5245482"/>
            <a:ext cx="1782771" cy="105699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1"/>
          <a:stretch>
            <a:fillRect/>
          </a:stretch>
        </p:blipFill>
        <p:spPr>
          <a:xfrm>
            <a:off x="6862915" y="3701182"/>
            <a:ext cx="2595716" cy="1133486"/>
          </a:xfrm>
          <a:prstGeom prst="rect">
            <a:avLst/>
          </a:prstGeom>
        </p:spPr>
      </p:pic>
      <p:pic>
        <p:nvPicPr>
          <p:cNvPr id="7" name="Picture 6" descr="Venius logo PNG"/>
          <p:cNvPicPr>
            <a:picLocks noChangeAspect="1"/>
          </p:cNvPicPr>
          <p:nvPr/>
        </p:nvPicPr>
        <p:blipFill>
          <a:blip r:embed="rId12"/>
          <a:stretch>
            <a:fillRect/>
          </a:stretch>
        </p:blipFill>
        <p:spPr>
          <a:xfrm>
            <a:off x="1280795" y="690245"/>
            <a:ext cx="1279525" cy="8147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476869" y="2705877"/>
            <a:ext cx="10635889" cy="3605937"/>
          </a:xfrm>
        </p:spPr>
        <p:txBody>
          <a:bodyPr>
            <a:normAutofit/>
          </a:bodyPr>
          <a:lstStyle/>
          <a:p>
            <a:pPr>
              <a:lnSpc>
                <a:spcPct val="115000"/>
              </a:lnSpc>
              <a:spcAft>
                <a:spcPts val="800"/>
              </a:spcAft>
            </a:pPr>
            <a:r>
              <a:rPr lang="en-US" sz="1800" b="1" kern="100" dirty="0">
                <a:latin typeface="Arial" panose="020B0604020202020204" pitchFamily="34" charset="0"/>
                <a:ea typeface="Aptos" panose="020B0004020202020204" pitchFamily="34" charset="0"/>
                <a:cs typeface="Times New Roman" panose="02020603050405020304" pitchFamily="18" charset="0"/>
              </a:rPr>
              <a:t>Global Certifications </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Our</a:t>
            </a:r>
            <a:r>
              <a:rPr lang="en-US" sz="1800" b="0" i="0" u="none" strike="noStrike" baseline="0" dirty="0" err="1">
                <a:solidFill>
                  <a:srgbClr val="D6B73F"/>
                </a:solidFill>
                <a:latin typeface="Fair-Prosper"/>
              </a:rPr>
              <a:t>Our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Picture 8"/>
          <p:cNvPicPr>
            <a:picLocks noChangeAspect="1"/>
          </p:cNvPicPr>
          <p:nvPr/>
        </p:nvPicPr>
        <p:blipFill>
          <a:blip r:embed="rId1"/>
          <a:stretch>
            <a:fillRect/>
          </a:stretch>
        </p:blipFill>
        <p:spPr>
          <a:xfrm>
            <a:off x="148579" y="3428999"/>
            <a:ext cx="2905807" cy="2845837"/>
          </a:xfrm>
          <a:prstGeom prst="rect">
            <a:avLst/>
          </a:prstGeom>
        </p:spPr>
      </p:pic>
      <p:pic>
        <p:nvPicPr>
          <p:cNvPr id="13" name="Picture 12"/>
          <p:cNvPicPr>
            <a:picLocks noChangeAspect="1"/>
          </p:cNvPicPr>
          <p:nvPr/>
        </p:nvPicPr>
        <p:blipFill>
          <a:blip r:embed="rId2"/>
          <a:stretch>
            <a:fillRect/>
          </a:stretch>
        </p:blipFill>
        <p:spPr>
          <a:xfrm>
            <a:off x="3267841" y="3428999"/>
            <a:ext cx="2556587" cy="2845837"/>
          </a:xfrm>
          <a:prstGeom prst="rect">
            <a:avLst/>
          </a:prstGeom>
        </p:spPr>
      </p:pic>
      <p:pic>
        <p:nvPicPr>
          <p:cNvPr id="208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1633" y="3465772"/>
            <a:ext cx="1180107" cy="1043072"/>
          </a:xfrm>
          <a:prstGeom prst="rect">
            <a:avLst/>
          </a:prstGeom>
          <a:noFill/>
          <a:extLst>
            <a:ext uri="{909E8E84-426E-40DD-AFC4-6F175D3DCCD1}">
              <a14:hiddenFill xmlns:a14="http://schemas.microsoft.com/office/drawing/2010/main">
                <a:solidFill>
                  <a:srgbClr val="FFFFFF"/>
                </a:solidFill>
              </a14:hiddenFill>
            </a:ext>
          </a:extLst>
        </p:spPr>
      </p:pic>
      <p:pic>
        <p:nvPicPr>
          <p:cNvPr id="208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3853" y="3465772"/>
            <a:ext cx="1439863" cy="1092354"/>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5829" y="3465978"/>
            <a:ext cx="1409700" cy="1042868"/>
          </a:xfrm>
          <a:prstGeom prst="rect">
            <a:avLst/>
          </a:prstGeom>
          <a:noFill/>
          <a:extLst>
            <a:ext uri="{909E8E84-426E-40DD-AFC4-6F175D3DCCD1}">
              <a14:hiddenFill xmlns:a14="http://schemas.microsoft.com/office/drawing/2010/main">
                <a:solidFill>
                  <a:srgbClr val="FFFFFF"/>
                </a:solidFill>
              </a14:hiddenFill>
            </a:ext>
          </a:extLst>
        </p:spPr>
      </p:pic>
      <p:pic>
        <p:nvPicPr>
          <p:cNvPr id="208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20012" y="3454660"/>
            <a:ext cx="1660525" cy="1042867"/>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41"/>
          <p:cNvSpPr>
            <a:spLocks noChangeArrowheads="1"/>
          </p:cNvSpPr>
          <p:nvPr/>
        </p:nvSpPr>
        <p:spPr bwMode="auto">
          <a:xfrm>
            <a:off x="5030855" y="69046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1" name="Rectangle 42"/>
          <p:cNvSpPr>
            <a:spLocks noChangeArrowheads="1"/>
          </p:cNvSpPr>
          <p:nvPr/>
        </p:nvSpPr>
        <p:spPr bwMode="auto">
          <a:xfrm>
            <a:off x="5030855" y="46830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pic>
        <p:nvPicPr>
          <p:cNvPr id="2094"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3207" y="4627996"/>
            <a:ext cx="1036638" cy="868363"/>
          </a:xfrm>
          <a:prstGeom prst="rect">
            <a:avLst/>
          </a:prstGeom>
          <a:noFill/>
          <a:extLst>
            <a:ext uri="{909E8E84-426E-40DD-AFC4-6F175D3DCCD1}">
              <a14:hiddenFill xmlns:a14="http://schemas.microsoft.com/office/drawing/2010/main">
                <a:solidFill>
                  <a:srgbClr val="FFFFFF"/>
                </a:solidFill>
              </a14:hiddenFill>
            </a:ext>
          </a:extLst>
        </p:spPr>
      </p:pic>
      <p:pic>
        <p:nvPicPr>
          <p:cNvPr id="2093"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37524" y="4607538"/>
            <a:ext cx="1425575" cy="846137"/>
          </a:xfrm>
          <a:prstGeom prst="rect">
            <a:avLst/>
          </a:prstGeom>
          <a:noFill/>
          <a:extLst>
            <a:ext uri="{909E8E84-426E-40DD-AFC4-6F175D3DCCD1}">
              <a14:hiddenFill xmlns:a14="http://schemas.microsoft.com/office/drawing/2010/main">
                <a:solidFill>
                  <a:srgbClr val="FFFFFF"/>
                </a:solidFill>
              </a14:hiddenFill>
            </a:ext>
          </a:extLst>
        </p:spPr>
      </p:pic>
      <p:pic>
        <p:nvPicPr>
          <p:cNvPr id="2092"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52132" y="4628841"/>
            <a:ext cx="1600200" cy="830263"/>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10320011" y="4542453"/>
            <a:ext cx="1660525" cy="87630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47"/>
          <p:cNvSpPr>
            <a:spLocks noChangeArrowheads="1"/>
          </p:cNvSpPr>
          <p:nvPr/>
        </p:nvSpPr>
        <p:spPr bwMode="auto">
          <a:xfrm>
            <a:off x="4848633" y="4013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3" name="Rectangle 48"/>
          <p:cNvSpPr>
            <a:spLocks noChangeArrowheads="1"/>
          </p:cNvSpPr>
          <p:nvPr/>
        </p:nvSpPr>
        <p:spPr bwMode="auto">
          <a:xfrm>
            <a:off x="4848633" y="257307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49"/>
          <p:cNvSpPr>
            <a:spLocks noChangeArrowheads="1"/>
          </p:cNvSpPr>
          <p:nvPr/>
        </p:nvSpPr>
        <p:spPr bwMode="auto">
          <a:xfrm>
            <a:off x="4848633" y="34033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10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95062" y="5648369"/>
            <a:ext cx="1439863" cy="937061"/>
          </a:xfrm>
          <a:prstGeom prst="rect">
            <a:avLst/>
          </a:prstGeom>
          <a:noFill/>
          <a:extLst>
            <a:ext uri="{909E8E84-426E-40DD-AFC4-6F175D3DCCD1}">
              <a14:hiddenFill xmlns:a14="http://schemas.microsoft.com/office/drawing/2010/main">
                <a:solidFill>
                  <a:srgbClr val="FFFFFF"/>
                </a:solidFill>
              </a14:hiddenFill>
            </a:ext>
          </a:extLst>
        </p:spPr>
      </p:pic>
      <p:pic>
        <p:nvPicPr>
          <p:cNvPr id="2099"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61632" y="5627859"/>
            <a:ext cx="1600200" cy="922707"/>
          </a:xfrm>
          <a:prstGeom prst="rect">
            <a:avLst/>
          </a:prstGeom>
          <a:noFill/>
          <a:extLst>
            <a:ext uri="{909E8E84-426E-40DD-AFC4-6F175D3DCCD1}">
              <a14:hiddenFill xmlns:a14="http://schemas.microsoft.com/office/drawing/2010/main">
                <a:solidFill>
                  <a:srgbClr val="FFFFFF"/>
                </a:solidFill>
              </a14:hiddenFill>
            </a:ext>
          </a:extLst>
        </p:spPr>
      </p:pic>
      <p:pic>
        <p:nvPicPr>
          <p:cNvPr id="2098" name="Picture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45424" y="5604253"/>
            <a:ext cx="1470025" cy="904903"/>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53"/>
          <p:cNvSpPr>
            <a:spLocks noChangeArrowheads="1"/>
          </p:cNvSpPr>
          <p:nvPr/>
        </p:nvSpPr>
        <p:spPr bwMode="auto">
          <a:xfrm>
            <a:off x="5484758" y="739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6" name="Rectangle 54"/>
          <p:cNvSpPr>
            <a:spLocks noChangeArrowheads="1"/>
          </p:cNvSpPr>
          <p:nvPr/>
        </p:nvSpPr>
        <p:spPr bwMode="auto">
          <a:xfrm>
            <a:off x="5484758" y="36633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pic>
        <p:nvPicPr>
          <p:cNvPr id="5" name="Picture 4" descr="Venius logo PNG"/>
          <p:cNvPicPr>
            <a:picLocks noChangeAspect="1"/>
          </p:cNvPicPr>
          <p:nvPr/>
        </p:nvPicPr>
        <p:blipFill>
          <a:blip r:embed="rId14"/>
          <a:stretch>
            <a:fillRect/>
          </a:stretch>
        </p:blipFill>
        <p:spPr>
          <a:xfrm>
            <a:off x="1280795" y="690245"/>
            <a:ext cx="1279525" cy="81470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985796"/>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811763" y="2640586"/>
            <a:ext cx="10832841" cy="3423870"/>
          </a:xfrm>
        </p:spPr>
        <p:txBody>
          <a:bodyPr>
            <a:normAutofit/>
          </a:bodyPr>
          <a:lstStyle/>
          <a:p>
            <a:pPr>
              <a:lnSpc>
                <a:spcPct val="115000"/>
              </a:lnSpc>
              <a:spcAft>
                <a:spcPts val="800"/>
              </a:spcAft>
            </a:pPr>
            <a:r>
              <a:rPr lang="en-US" sz="1800" b="1" kern="100" dirty="0">
                <a:latin typeface="Arial" panose="020B0604020202020204" pitchFamily="34" charset="0"/>
                <a:ea typeface="Aptos" panose="020B0004020202020204" pitchFamily="34" charset="0"/>
                <a:cs typeface="Times New Roman" panose="02020603050405020304" pitchFamily="18" charset="0"/>
              </a:rPr>
              <a:t>Global Network/Footprints </a:t>
            </a:r>
            <a:endParaRPr lang="en-US" sz="1800" b="1" kern="100" dirty="0">
              <a:latin typeface="Arial" panose="020B06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b="0" i="0" u="none" strike="noStrike" baseline="0" dirty="0">
                <a:solidFill>
                  <a:srgbClr val="D6B73F"/>
                </a:solidFill>
                <a:latin typeface="Fair-Prosper"/>
              </a:rPr>
              <a:t>Our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TextBox 14"/>
          <p:cNvSpPr txBox="1"/>
          <p:nvPr/>
        </p:nvSpPr>
        <p:spPr>
          <a:xfrm>
            <a:off x="3048778" y="3244334"/>
            <a:ext cx="6097554" cy="369332"/>
          </a:xfrm>
          <a:prstGeom prst="rect">
            <a:avLst/>
          </a:prstGeom>
          <a:noFill/>
        </p:spPr>
        <p:txBody>
          <a:bodyPr wrap="square">
            <a:spAutoFit/>
          </a:bodyPr>
          <a:lstStyle/>
          <a:p>
            <a:r>
              <a:rPr lang="en-US" sz="1800" b="0" i="0" u="none" strike="noStrike" baseline="0" dirty="0">
                <a:solidFill>
                  <a:srgbClr val="D6B73F"/>
                </a:solidFill>
                <a:latin typeface="Fair-Prosper"/>
              </a:rPr>
              <a:t>Our</a:t>
            </a:r>
            <a:endParaRPr lang="en-US" dirty="0"/>
          </a:p>
        </p:txBody>
      </p:sp>
      <p:sp>
        <p:nvSpPr>
          <p:cNvPr id="30" name="Rectangle 41"/>
          <p:cNvSpPr>
            <a:spLocks noChangeArrowheads="1"/>
          </p:cNvSpPr>
          <p:nvPr/>
        </p:nvSpPr>
        <p:spPr bwMode="auto">
          <a:xfrm>
            <a:off x="5030855" y="69046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1" name="Rectangle 42"/>
          <p:cNvSpPr>
            <a:spLocks noChangeArrowheads="1"/>
          </p:cNvSpPr>
          <p:nvPr/>
        </p:nvSpPr>
        <p:spPr bwMode="auto">
          <a:xfrm>
            <a:off x="5030855" y="46830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2" name="Rectangle 47"/>
          <p:cNvSpPr>
            <a:spLocks noChangeArrowheads="1"/>
          </p:cNvSpPr>
          <p:nvPr/>
        </p:nvSpPr>
        <p:spPr bwMode="auto">
          <a:xfrm>
            <a:off x="4848633" y="4013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3" name="Rectangle 48"/>
          <p:cNvSpPr>
            <a:spLocks noChangeArrowheads="1"/>
          </p:cNvSpPr>
          <p:nvPr/>
        </p:nvSpPr>
        <p:spPr bwMode="auto">
          <a:xfrm>
            <a:off x="4848633" y="257307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49"/>
          <p:cNvSpPr>
            <a:spLocks noChangeArrowheads="1"/>
          </p:cNvSpPr>
          <p:nvPr/>
        </p:nvSpPr>
        <p:spPr bwMode="auto">
          <a:xfrm>
            <a:off x="4848633" y="34033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53"/>
          <p:cNvSpPr>
            <a:spLocks noChangeArrowheads="1"/>
          </p:cNvSpPr>
          <p:nvPr/>
        </p:nvSpPr>
        <p:spPr bwMode="auto">
          <a:xfrm>
            <a:off x="5484758" y="739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6" name="Rectangle 54"/>
          <p:cNvSpPr>
            <a:spLocks noChangeArrowheads="1"/>
          </p:cNvSpPr>
          <p:nvPr/>
        </p:nvSpPr>
        <p:spPr bwMode="auto">
          <a:xfrm>
            <a:off x="5484758" y="36633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pic>
        <p:nvPicPr>
          <p:cNvPr id="5" name="Picture 4"/>
          <p:cNvPicPr>
            <a:picLocks noChangeAspect="1"/>
          </p:cNvPicPr>
          <p:nvPr/>
        </p:nvPicPr>
        <p:blipFill>
          <a:blip r:embed="rId1"/>
          <a:stretch>
            <a:fillRect/>
          </a:stretch>
        </p:blipFill>
        <p:spPr>
          <a:xfrm>
            <a:off x="970767" y="3261162"/>
            <a:ext cx="2882775" cy="1622919"/>
          </a:xfrm>
          <a:prstGeom prst="rect">
            <a:avLst/>
          </a:prstGeom>
        </p:spPr>
      </p:pic>
      <p:pic>
        <p:nvPicPr>
          <p:cNvPr id="5122" name="Picture 2" descr="Image result for Turkiye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2792" y="3244334"/>
            <a:ext cx="3265714" cy="159918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italy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4685" y="3261162"/>
            <a:ext cx="3087169" cy="15823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295477" y="5153025"/>
            <a:ext cx="2727640" cy="1416974"/>
          </a:xfrm>
          <a:prstGeom prst="rect">
            <a:avLst/>
          </a:prstGeom>
        </p:spPr>
      </p:pic>
      <p:pic>
        <p:nvPicPr>
          <p:cNvPr id="5126" name="Picture 6" descr="Image result for Cameroun fla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0973" y="5141797"/>
            <a:ext cx="2727641" cy="141697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Nigerian fl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6067" y="5088734"/>
            <a:ext cx="2716120" cy="148126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Spanish National Fla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4280" y="5141796"/>
            <a:ext cx="2716120" cy="14282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Venius logo PNG"/>
          <p:cNvPicPr>
            <a:picLocks noChangeAspect="1"/>
          </p:cNvPicPr>
          <p:nvPr/>
        </p:nvPicPr>
        <p:blipFill>
          <a:blip r:embed="rId8"/>
          <a:stretch>
            <a:fillRect/>
          </a:stretch>
        </p:blipFill>
        <p:spPr>
          <a:xfrm>
            <a:off x="1280795" y="690245"/>
            <a:ext cx="1279525" cy="8147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55386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811763" y="1824012"/>
            <a:ext cx="10522987" cy="4824438"/>
          </a:xfrm>
        </p:spPr>
        <p:txBody>
          <a:bodyPr>
            <a:normAutofit fontScale="25000" lnSpcReduction="20000"/>
          </a:bodyPr>
          <a:lstStyle/>
          <a:p>
            <a:pPr>
              <a:lnSpc>
                <a:spcPct val="115000"/>
              </a:lnSpc>
              <a:spcAft>
                <a:spcPts val="800"/>
              </a:spcAft>
            </a:pPr>
            <a:r>
              <a:rPr lang="en-US" sz="7200" b="1" kern="100" dirty="0">
                <a:effectLst/>
                <a:latin typeface="Arial" panose="020B0604020202020204" pitchFamily="34" charset="0"/>
                <a:ea typeface="Aptos" panose="020B0004020202020204" pitchFamily="34" charset="0"/>
                <a:cs typeface="Arial" panose="020B0604020202020204" pitchFamily="34" charset="0"/>
              </a:rPr>
              <a:t>Distribution Coverage in Nigeria</a:t>
            </a:r>
            <a:endParaRPr lang="en-US" sz="7200" kern="100" dirty="0">
              <a:effectLst/>
              <a:latin typeface="Arial" panose="020B0604020202020204" pitchFamily="34" charset="0"/>
              <a:ea typeface="Aptos" panose="020B0004020202020204" pitchFamily="34" charset="0"/>
              <a:cs typeface="Arial" panose="020B0604020202020204" pitchFamily="34" charset="0"/>
            </a:endParaRPr>
          </a:p>
          <a:p>
            <a:pPr marL="34290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Abia</a:t>
            </a:r>
            <a:r>
              <a:rPr lang="en-US" sz="6400" kern="100" dirty="0">
                <a:effectLst/>
                <a:latin typeface="Arial" panose="020B0604020202020204" pitchFamily="34" charset="0"/>
                <a:ea typeface="Aptos" panose="020B0004020202020204" pitchFamily="34" charset="0"/>
                <a:cs typeface="Arial" panose="020B0604020202020204" pitchFamily="34" charset="0"/>
              </a:rPr>
              <a:t>				</a:t>
            </a:r>
            <a:r>
              <a:rPr lang="en-US" sz="6400" kern="100" dirty="0">
                <a:effectLst/>
                <a:latin typeface="Arial" panose="020B0604020202020204" pitchFamily="34" charset="0"/>
                <a:ea typeface="Aptos" panose="020B0004020202020204" pitchFamily="34" charset="0"/>
                <a:cs typeface="Arial" panose="020B0604020202020204" pitchFamily="34" charset="0"/>
              </a:rPr>
              <a:t>Ebony</a:t>
            </a:r>
            <a:r>
              <a:rPr lang="en-US" sz="6400" kern="100" dirty="0">
                <a:effectLst/>
                <a:latin typeface="Arial" panose="020B0604020202020204" pitchFamily="34" charset="0"/>
                <a:ea typeface="Aptos" panose="020B0004020202020204" pitchFamily="34" charset="0"/>
                <a:cs typeface="Arial" panose="020B0604020202020204" pitchFamily="34" charset="0"/>
              </a:rPr>
              <a:t>			Kebbi		Abuja - FCT</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Adamawa</a:t>
            </a:r>
            <a:r>
              <a:rPr lang="en-US" sz="6400" kern="100" dirty="0">
                <a:effectLst/>
                <a:latin typeface="Arial" panose="020B0604020202020204" pitchFamily="34" charset="0"/>
                <a:ea typeface="Aptos" panose="020B0004020202020204" pitchFamily="34" charset="0"/>
                <a:cs typeface="Arial" panose="020B0604020202020204" pitchFamily="34" charset="0"/>
              </a:rPr>
              <a:t>			Edo			Kogi				</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err="1">
                <a:effectLst/>
                <a:latin typeface="Arial" panose="020B0604020202020204" pitchFamily="34" charset="0"/>
                <a:ea typeface="Aptos" panose="020B0004020202020204" pitchFamily="34" charset="0"/>
                <a:cs typeface="Arial" panose="020B0604020202020204" pitchFamily="34" charset="0"/>
              </a:rPr>
              <a:t>Akwa</a:t>
            </a:r>
            <a:r>
              <a:rPr lang="en-US" sz="6400" kern="100" dirty="0">
                <a:effectLst/>
                <a:latin typeface="Arial" panose="020B0604020202020204" pitchFamily="34" charset="0"/>
                <a:ea typeface="Aptos" panose="020B0004020202020204" pitchFamily="34" charset="0"/>
                <a:cs typeface="Arial" panose="020B0604020202020204" pitchFamily="34" charset="0"/>
              </a:rPr>
              <a:t> Ibom</a:t>
            </a:r>
            <a:r>
              <a:rPr lang="en-US" sz="6400" kern="100" dirty="0">
                <a:effectLst/>
                <a:latin typeface="Arial" panose="020B0604020202020204" pitchFamily="34" charset="0"/>
                <a:ea typeface="Aptos" panose="020B0004020202020204" pitchFamily="34" charset="0"/>
                <a:cs typeface="Arial" panose="020B0604020202020204" pitchFamily="34" charset="0"/>
              </a:rPr>
              <a:t>			Ekiti			</a:t>
            </a:r>
            <a:r>
              <a:rPr lang="en-US" sz="6400" kern="100" dirty="0" err="1">
                <a:effectLst/>
                <a:latin typeface="Arial" panose="020B0604020202020204" pitchFamily="34" charset="0"/>
                <a:ea typeface="Aptos" panose="020B0004020202020204" pitchFamily="34" charset="0"/>
                <a:cs typeface="Arial" panose="020B0604020202020204" pitchFamily="34" charset="0"/>
              </a:rPr>
              <a:t>Kwara</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Anambra</a:t>
            </a:r>
            <a:r>
              <a:rPr lang="en-US" sz="6400" kern="100" dirty="0">
                <a:effectLst/>
                <a:latin typeface="Arial" panose="020B0604020202020204" pitchFamily="34" charset="0"/>
                <a:ea typeface="Aptos" panose="020B0004020202020204" pitchFamily="34" charset="0"/>
                <a:cs typeface="Arial" panose="020B0604020202020204" pitchFamily="34" charset="0"/>
              </a:rPr>
              <a:t>			Enugu			Lagos</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Bauchi</a:t>
            </a:r>
            <a:r>
              <a:rPr lang="en-US" sz="6400" kern="100" dirty="0">
                <a:effectLst/>
                <a:latin typeface="Arial" panose="020B0604020202020204" pitchFamily="34" charset="0"/>
                <a:ea typeface="Aptos" panose="020B0004020202020204" pitchFamily="34" charset="0"/>
                <a:cs typeface="Arial" panose="020B0604020202020204" pitchFamily="34" charset="0"/>
              </a:rPr>
              <a:t>			Gombe 			Nasarawa</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Bayelsa</a:t>
            </a:r>
            <a:r>
              <a:rPr lang="en-US" sz="6400" kern="100" dirty="0">
                <a:effectLst/>
                <a:latin typeface="Arial" panose="020B0604020202020204" pitchFamily="34" charset="0"/>
                <a:ea typeface="Aptos" panose="020B0004020202020204" pitchFamily="34" charset="0"/>
                <a:cs typeface="Arial" panose="020B0604020202020204" pitchFamily="34" charset="0"/>
              </a:rPr>
              <a:t>			Imo			Niger</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Benue</a:t>
            </a:r>
            <a:r>
              <a:rPr lang="en-US" sz="6400" kern="100" dirty="0">
                <a:effectLst/>
                <a:latin typeface="Arial" panose="020B0604020202020204" pitchFamily="34" charset="0"/>
                <a:ea typeface="Aptos" panose="020B0004020202020204" pitchFamily="34" charset="0"/>
                <a:cs typeface="Arial" panose="020B0604020202020204" pitchFamily="34" charset="0"/>
              </a:rPr>
              <a:t>			Jigawa 			Ogun</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Borno</a:t>
            </a:r>
            <a:r>
              <a:rPr lang="en-US" sz="6400" kern="100" dirty="0">
                <a:effectLst/>
                <a:latin typeface="Arial" panose="020B0604020202020204" pitchFamily="34" charset="0"/>
                <a:ea typeface="Aptos" panose="020B0004020202020204" pitchFamily="34" charset="0"/>
                <a:cs typeface="Arial" panose="020B0604020202020204" pitchFamily="34" charset="0"/>
              </a:rPr>
              <a:t>				Kaduna			Ondo</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Cross River</a:t>
            </a:r>
            <a:r>
              <a:rPr lang="en-US" sz="6400" kern="100" dirty="0">
                <a:effectLst/>
                <a:latin typeface="Arial" panose="020B0604020202020204" pitchFamily="34" charset="0"/>
                <a:ea typeface="Aptos" panose="020B0004020202020204" pitchFamily="34" charset="0"/>
                <a:cs typeface="Arial" panose="020B0604020202020204" pitchFamily="34" charset="0"/>
              </a:rPr>
              <a:t>			Kano			Osun</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Delta</a:t>
            </a:r>
            <a:r>
              <a:rPr lang="en-US" sz="6400" kern="100" dirty="0">
                <a:effectLst/>
                <a:latin typeface="Arial" panose="020B0604020202020204" pitchFamily="34" charset="0"/>
                <a:ea typeface="Aptos" panose="020B0004020202020204" pitchFamily="34" charset="0"/>
                <a:cs typeface="Arial" panose="020B0604020202020204" pitchFamily="34" charset="0"/>
              </a:rPr>
              <a:t>				Katsina			Oyo</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latin typeface="Arial" panose="020B0604020202020204" pitchFamily="34" charset="0"/>
                <a:ea typeface="Aptos" panose="020B0004020202020204" pitchFamily="34" charset="0"/>
                <a:cs typeface="Arial" panose="020B0604020202020204" pitchFamily="34" charset="0"/>
              </a:rPr>
              <a:t>Rivers			Sokoto			Yobe</a:t>
            </a:r>
            <a:endParaRPr lang="en-US" sz="6400" kern="100" dirty="0">
              <a:latin typeface="Arial" panose="020B0604020202020204" pitchFamily="34" charset="0"/>
              <a:ea typeface="Aptos" panose="020B0004020202020204" pitchFamily="34" charset="0"/>
              <a:cs typeface="Arial" panose="020B0604020202020204" pitchFamily="34" charset="0"/>
            </a:endParaRPr>
          </a:p>
          <a:p>
            <a:pPr marL="342900" lvl="0" indent="-342900" algn="l">
              <a:lnSpc>
                <a:spcPct val="115000"/>
              </a:lnSpc>
              <a:buFont typeface="Symbol" panose="05050102010706020507" pitchFamily="18" charset="2"/>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Plateau			Taraba			Zamfara</a:t>
            </a:r>
            <a:endParaRPr lang="en-US" sz="6400" kern="100" dirty="0">
              <a:effectLst/>
              <a:latin typeface="Arial" panose="020B0604020202020204" pitchFamily="34" charset="0"/>
              <a:ea typeface="Aptos" panose="020B0004020202020204" pitchFamily="34" charset="0"/>
              <a:cs typeface="Arial" panose="020B0604020202020204" pitchFamily="34" charset="0"/>
            </a:endParaRPr>
          </a:p>
          <a:p>
            <a:pPr lvl="0">
              <a:lnSpc>
                <a:spcPct val="115000"/>
              </a:lnSpc>
            </a:pPr>
            <a:endParaRPr lang="en-US" sz="7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n-US" sz="1800" b="0" i="0" u="none" strike="noStrike" baseline="0" dirty="0">
                <a:solidFill>
                  <a:srgbClr val="D6B73F"/>
                </a:solidFill>
                <a:latin typeface="Fair-Prosper"/>
              </a:rPr>
              <a:t>Our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0" name="Rectangle 41"/>
          <p:cNvSpPr>
            <a:spLocks noChangeArrowheads="1"/>
          </p:cNvSpPr>
          <p:nvPr/>
        </p:nvSpPr>
        <p:spPr bwMode="auto">
          <a:xfrm>
            <a:off x="5030855" y="69046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1" name="Rectangle 42"/>
          <p:cNvSpPr>
            <a:spLocks noChangeArrowheads="1"/>
          </p:cNvSpPr>
          <p:nvPr/>
        </p:nvSpPr>
        <p:spPr bwMode="auto">
          <a:xfrm>
            <a:off x="5030855" y="46830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2" name="Rectangle 47"/>
          <p:cNvSpPr>
            <a:spLocks noChangeArrowheads="1"/>
          </p:cNvSpPr>
          <p:nvPr/>
        </p:nvSpPr>
        <p:spPr bwMode="auto">
          <a:xfrm>
            <a:off x="4848633" y="4013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3" name="Rectangle 48"/>
          <p:cNvSpPr>
            <a:spLocks noChangeArrowheads="1"/>
          </p:cNvSpPr>
          <p:nvPr/>
        </p:nvSpPr>
        <p:spPr bwMode="auto">
          <a:xfrm>
            <a:off x="4848633" y="257307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49"/>
          <p:cNvSpPr>
            <a:spLocks noChangeArrowheads="1"/>
          </p:cNvSpPr>
          <p:nvPr/>
        </p:nvSpPr>
        <p:spPr bwMode="auto">
          <a:xfrm>
            <a:off x="4848633" y="34033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53"/>
          <p:cNvSpPr>
            <a:spLocks noChangeArrowheads="1"/>
          </p:cNvSpPr>
          <p:nvPr/>
        </p:nvSpPr>
        <p:spPr bwMode="auto">
          <a:xfrm>
            <a:off x="5484758" y="739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6" name="Rectangle 54"/>
          <p:cNvSpPr>
            <a:spLocks noChangeArrowheads="1"/>
          </p:cNvSpPr>
          <p:nvPr/>
        </p:nvSpPr>
        <p:spPr bwMode="auto">
          <a:xfrm>
            <a:off x="5484758" y="36633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0465"/>
            <a:ext cx="9144000" cy="2553867"/>
          </a:xfrm>
        </p:spPr>
        <p:txBody>
          <a:bodyPr>
            <a:normAutofit fontScale="90000"/>
          </a:bodyPr>
          <a:lstStyle/>
          <a:p>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r>
              <a:rPr lang="en-US" sz="3600" b="1" kern="100" dirty="0" err="1">
                <a:effectLst/>
                <a:latin typeface="Arial" panose="020B0604020202020204" pitchFamily="34" charset="0"/>
                <a:ea typeface="Aptos" panose="020B0004020202020204" pitchFamily="34" charset="0"/>
                <a:cs typeface="Times New Roman" panose="02020603050405020304" pitchFamily="18" charset="0"/>
              </a:rPr>
              <a:t>Venius</a:t>
            </a:r>
            <a:r>
              <a:rPr lang="en-US" sz="3600" b="1" kern="100" dirty="0">
                <a:effectLst/>
                <a:latin typeface="Arial" panose="020B0604020202020204" pitchFamily="34" charset="0"/>
                <a:ea typeface="Aptos" panose="020B0004020202020204" pitchFamily="34" charset="0"/>
                <a:cs typeface="Times New Roman" panose="02020603050405020304" pitchFamily="18" charset="0"/>
              </a:rPr>
              <a:t> Resources Limited</a:t>
            </a: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3600" b="1" kern="100" dirty="0">
                <a:effectLst/>
                <a:latin typeface="Arial" panose="020B06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811763" y="1987419"/>
            <a:ext cx="10674221" cy="4546725"/>
          </a:xfrm>
        </p:spPr>
        <p:txBody>
          <a:bodyPr>
            <a:normAutofit lnSpcReduction="10000"/>
          </a:bodyPr>
          <a:lstStyle/>
          <a:p>
            <a:pPr>
              <a:lnSpc>
                <a:spcPct val="115000"/>
              </a:lnSpc>
              <a:spcAft>
                <a:spcPts val="800"/>
              </a:spcAft>
            </a:pPr>
            <a:r>
              <a:rPr lang="en-US" sz="2800" b="1" kern="100" dirty="0">
                <a:effectLst/>
                <a:latin typeface="Arial" panose="020B0604020202020204" pitchFamily="34" charset="0"/>
                <a:ea typeface="Aptos" panose="020B0004020202020204" pitchFamily="34" charset="0"/>
                <a:cs typeface="Arial" panose="020B0604020202020204" pitchFamily="34" charset="0"/>
              </a:rPr>
              <a:t>Our Contact</a:t>
            </a:r>
            <a:endParaRPr lang="en-US" sz="2800" b="1"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endParaRPr lang="en-US" sz="2800" b="1" kern="100" dirty="0">
              <a:effectLst/>
              <a:latin typeface="Arial" panose="020B0604020202020204" pitchFamily="34" charset="0"/>
              <a:ea typeface="Aptos" panose="020B0004020202020204" pitchFamily="34" charset="0"/>
              <a:cs typeface="Arial" panose="020B0604020202020204" pitchFamily="34" charset="0"/>
            </a:endParaRPr>
          </a:p>
          <a:p>
            <a:pPr algn="l">
              <a:lnSpc>
                <a:spcPct val="115000"/>
              </a:lnSpc>
              <a:spcAft>
                <a:spcPts val="800"/>
              </a:spcAft>
            </a:pPr>
            <a:r>
              <a:rPr lang="en-US" sz="2000" b="1" kern="100" dirty="0">
                <a:latin typeface="Arial" panose="020B0604020202020204" pitchFamily="34" charset="0"/>
                <a:ea typeface="Aptos" panose="020B0004020202020204" pitchFamily="34" charset="0"/>
                <a:cs typeface="Arial" panose="020B0604020202020204" pitchFamily="34" charset="0"/>
              </a:rPr>
              <a:t>Corporate Office:					Branch Office:</a:t>
            </a:r>
            <a:endParaRPr lang="en-US" sz="2000" b="1" kern="100" dirty="0">
              <a:latin typeface="Arial" panose="020B0604020202020204" pitchFamily="34" charset="0"/>
              <a:ea typeface="Aptos" panose="020B0004020202020204" pitchFamily="34" charset="0"/>
              <a:cs typeface="Arial" panose="020B0604020202020204" pitchFamily="34" charset="0"/>
            </a:endParaRPr>
          </a:p>
          <a:p>
            <a:pPr algn="l">
              <a:lnSpc>
                <a:spcPct val="100000"/>
              </a:lnSpc>
            </a:pPr>
            <a:r>
              <a:rPr lang="en-US" sz="2000" kern="100" dirty="0">
                <a:effectLst/>
                <a:latin typeface="Arial" panose="020B0604020202020204" pitchFamily="34" charset="0"/>
                <a:ea typeface="Aptos" panose="020B0004020202020204" pitchFamily="34" charset="0"/>
                <a:cs typeface="Arial" panose="020B0604020202020204" pitchFamily="34" charset="0"/>
              </a:rPr>
              <a:t>228, </a:t>
            </a:r>
            <a:r>
              <a:rPr lang="en-US" sz="2000" kern="100" dirty="0" err="1">
                <a:effectLst/>
                <a:latin typeface="Arial" panose="020B0604020202020204" pitchFamily="34" charset="0"/>
                <a:ea typeface="Aptos" panose="020B0004020202020204" pitchFamily="34" charset="0"/>
                <a:cs typeface="Arial" panose="020B0604020202020204" pitchFamily="34" charset="0"/>
              </a:rPr>
              <a:t>Oron</a:t>
            </a:r>
            <a:r>
              <a:rPr lang="en-US" sz="2000" kern="100" dirty="0">
                <a:effectLst/>
                <a:latin typeface="Arial" panose="020B0604020202020204" pitchFamily="34" charset="0"/>
                <a:ea typeface="Aptos" panose="020B0004020202020204" pitchFamily="34" charset="0"/>
                <a:cs typeface="Arial" panose="020B0604020202020204" pitchFamily="34" charset="0"/>
              </a:rPr>
              <a:t> Road						27, Timber Market Road</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algn="l">
              <a:lnSpc>
                <a:spcPct val="100000"/>
              </a:lnSpc>
              <a:spcBef>
                <a:spcPts val="0"/>
              </a:spcBef>
            </a:pPr>
            <a:r>
              <a:rPr lang="en-US" sz="2000" kern="100" dirty="0" err="1">
                <a:latin typeface="Arial" panose="020B0604020202020204" pitchFamily="34" charset="0"/>
                <a:ea typeface="Aptos" panose="020B0004020202020204" pitchFamily="34" charset="0"/>
                <a:cs typeface="Arial" panose="020B0604020202020204" pitchFamily="34" charset="0"/>
              </a:rPr>
              <a:t>Mbiabong</a:t>
            </a:r>
            <a:r>
              <a:rPr lang="en-US" sz="2000" kern="100" dirty="0">
                <a:latin typeface="Arial" panose="020B0604020202020204" pitchFamily="34" charset="0"/>
                <a:ea typeface="Aptos" panose="020B0004020202020204" pitchFamily="34" charset="0"/>
                <a:cs typeface="Arial" panose="020B0604020202020204" pitchFamily="34" charset="0"/>
              </a:rPr>
              <a:t>, </a:t>
            </a:r>
            <a:r>
              <a:rPr lang="en-US" sz="2000" kern="100" dirty="0" err="1">
                <a:latin typeface="Arial" panose="020B0604020202020204" pitchFamily="34" charset="0"/>
                <a:ea typeface="Aptos" panose="020B0004020202020204" pitchFamily="34" charset="0"/>
                <a:cs typeface="Arial" panose="020B0604020202020204" pitchFamily="34" charset="0"/>
              </a:rPr>
              <a:t>Uyo</a:t>
            </a:r>
            <a:r>
              <a:rPr lang="en-US" sz="2000" kern="100" dirty="0">
                <a:latin typeface="Arial" panose="020B0604020202020204" pitchFamily="34" charset="0"/>
                <a:ea typeface="Aptos" panose="020B0004020202020204" pitchFamily="34" charset="0"/>
                <a:cs typeface="Arial" panose="020B0604020202020204" pitchFamily="34" charset="0"/>
              </a:rPr>
              <a:t>						Off </a:t>
            </a:r>
            <a:r>
              <a:rPr lang="en-US" sz="2000" kern="100" dirty="0" err="1">
                <a:latin typeface="Arial" panose="020B0604020202020204" pitchFamily="34" charset="0"/>
                <a:ea typeface="Aptos" panose="020B0004020202020204" pitchFamily="34" charset="0"/>
                <a:cs typeface="Arial" panose="020B0604020202020204" pitchFamily="34" charset="0"/>
              </a:rPr>
              <a:t>Oron</a:t>
            </a:r>
            <a:r>
              <a:rPr lang="en-US" sz="2000" kern="100" dirty="0">
                <a:latin typeface="Arial" panose="020B0604020202020204" pitchFamily="34" charset="0"/>
                <a:ea typeface="Aptos" panose="020B0004020202020204" pitchFamily="34" charset="0"/>
                <a:cs typeface="Arial" panose="020B0604020202020204" pitchFamily="34" charset="0"/>
              </a:rPr>
              <a:t> Road</a:t>
            </a:r>
            <a:endParaRPr lang="en-US" sz="2000" kern="100" dirty="0">
              <a:latin typeface="Arial" panose="020B0604020202020204" pitchFamily="34" charset="0"/>
              <a:ea typeface="Aptos" panose="020B0004020202020204" pitchFamily="34" charset="0"/>
              <a:cs typeface="Arial" panose="020B0604020202020204" pitchFamily="34" charset="0"/>
            </a:endParaRPr>
          </a:p>
          <a:p>
            <a:pPr algn="l">
              <a:lnSpc>
                <a:spcPct val="100000"/>
              </a:lnSpc>
            </a:pPr>
            <a:r>
              <a:rPr lang="en-US" sz="2000" kern="100" dirty="0" err="1">
                <a:effectLst/>
                <a:latin typeface="Arial" panose="020B0604020202020204" pitchFamily="34" charset="0"/>
                <a:ea typeface="Aptos" panose="020B0004020202020204" pitchFamily="34" charset="0"/>
                <a:cs typeface="Arial" panose="020B0604020202020204" pitchFamily="34" charset="0"/>
              </a:rPr>
              <a:t>Akwa</a:t>
            </a:r>
            <a:r>
              <a:rPr lang="en-US" sz="2000" kern="100" dirty="0">
                <a:effectLst/>
                <a:latin typeface="Arial" panose="020B0604020202020204" pitchFamily="34" charset="0"/>
                <a:ea typeface="Aptos" panose="020B0004020202020204" pitchFamily="34" charset="0"/>
                <a:cs typeface="Arial" panose="020B0604020202020204" pitchFamily="34" charset="0"/>
              </a:rPr>
              <a:t> Ibom State					</a:t>
            </a:r>
            <a:r>
              <a:rPr lang="en-US" sz="2000" kern="100" dirty="0" err="1">
                <a:effectLst/>
                <a:latin typeface="Arial" panose="020B0604020202020204" pitchFamily="34" charset="0"/>
                <a:ea typeface="Aptos" panose="020B0004020202020204" pitchFamily="34" charset="0"/>
                <a:cs typeface="Arial" panose="020B0604020202020204" pitchFamily="34" charset="0"/>
              </a:rPr>
              <a:t>Uyo</a:t>
            </a:r>
            <a:r>
              <a:rPr lang="en-US" sz="2000" kern="100" dirty="0">
                <a:effectLst/>
                <a:latin typeface="Arial" panose="020B0604020202020204" pitchFamily="34" charset="0"/>
                <a:ea typeface="Aptos" panose="020B0004020202020204" pitchFamily="34" charset="0"/>
                <a:cs typeface="Arial" panose="020B0604020202020204" pitchFamily="34" charset="0"/>
              </a:rPr>
              <a:t>, </a:t>
            </a:r>
            <a:r>
              <a:rPr lang="en-US" sz="2000" kern="100" dirty="0" err="1">
                <a:effectLst/>
                <a:latin typeface="Arial" panose="020B0604020202020204" pitchFamily="34" charset="0"/>
                <a:ea typeface="Aptos" panose="020B0004020202020204" pitchFamily="34" charset="0"/>
                <a:cs typeface="Arial" panose="020B0604020202020204" pitchFamily="34" charset="0"/>
              </a:rPr>
              <a:t>Akwa</a:t>
            </a:r>
            <a:r>
              <a:rPr lang="en-US" sz="2000" kern="100" dirty="0">
                <a:effectLst/>
                <a:latin typeface="Arial" panose="020B0604020202020204" pitchFamily="34" charset="0"/>
                <a:ea typeface="Aptos" panose="020B0004020202020204" pitchFamily="34" charset="0"/>
                <a:cs typeface="Arial" panose="020B0604020202020204" pitchFamily="34" charset="0"/>
              </a:rPr>
              <a:t> Ibom State</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algn="l">
              <a:lnSpc>
                <a:spcPct val="100000"/>
              </a:lnSpc>
            </a:pPr>
            <a:endParaRPr lang="en-US" sz="2000" b="0" i="0" u="none" strike="noStrike" baseline="0" dirty="0">
              <a:latin typeface="Arial" panose="020B0604020202020204" pitchFamily="34" charset="0"/>
              <a:cs typeface="Arial" panose="020B0604020202020204" pitchFamily="34" charset="0"/>
            </a:endParaRPr>
          </a:p>
          <a:p>
            <a:pPr>
              <a:lnSpc>
                <a:spcPct val="100000"/>
              </a:lnSpc>
              <a:spcBef>
                <a:spcPts val="600"/>
              </a:spcBef>
            </a:pPr>
            <a:r>
              <a:rPr lang="en-US" sz="2000" b="1" i="0" u="none" strike="noStrike" baseline="0" dirty="0">
                <a:latin typeface="Arial" panose="020B0604020202020204" pitchFamily="34" charset="0"/>
                <a:cs typeface="Arial" panose="020B0604020202020204" pitchFamily="34" charset="0"/>
              </a:rPr>
              <a:t>Email: </a:t>
            </a:r>
            <a:r>
              <a:rPr lang="en-US" sz="2000" b="0" i="0" u="none" strike="noStrike" baseline="0" dirty="0">
                <a:latin typeface="Arial" panose="020B0604020202020204" pitchFamily="34" charset="0"/>
                <a:cs typeface="Arial" panose="020B0604020202020204" pitchFamily="34" charset="0"/>
              </a:rPr>
              <a:t>info@veniusresources.com</a:t>
            </a:r>
            <a:endParaRPr lang="en-US" sz="2000" b="0" i="0" u="none" strike="noStrike" baseline="0" dirty="0">
              <a:latin typeface="Arial" panose="020B0604020202020204" pitchFamily="34" charset="0"/>
              <a:cs typeface="Arial" panose="020B0604020202020204" pitchFamily="34" charset="0"/>
            </a:endParaRPr>
          </a:p>
          <a:p>
            <a:pPr>
              <a:lnSpc>
                <a:spcPct val="100000"/>
              </a:lnSpc>
              <a:spcBef>
                <a:spcPts val="600"/>
              </a:spcBef>
            </a:pPr>
            <a:r>
              <a:rPr lang="en-US" sz="2000" b="1" i="0" u="none" strike="noStrike" baseline="0" dirty="0">
                <a:latin typeface="Arial" panose="020B0604020202020204" pitchFamily="34" charset="0"/>
                <a:cs typeface="Arial" panose="020B0604020202020204" pitchFamily="34" charset="0"/>
              </a:rPr>
              <a:t>Website: </a:t>
            </a:r>
            <a:r>
              <a:rPr lang="en-US" sz="2000" b="0" i="0" u="none" strike="noStrike" baseline="0" dirty="0">
                <a:latin typeface="Arial" panose="020B0604020202020204" pitchFamily="34" charset="0"/>
                <a:cs typeface="Arial" panose="020B0604020202020204" pitchFamily="34" charset="0"/>
              </a:rPr>
              <a:t>www.veniusresources.com</a:t>
            </a:r>
            <a:endParaRPr lang="en-US" sz="2000" b="0" i="0" u="none" strike="noStrike" baseline="0" dirty="0">
              <a:latin typeface="Arial" panose="020B0604020202020204" pitchFamily="34" charset="0"/>
              <a:cs typeface="Arial" panose="020B0604020202020204" pitchFamily="34" charset="0"/>
            </a:endParaRPr>
          </a:p>
          <a:p>
            <a:pPr>
              <a:lnSpc>
                <a:spcPct val="100000"/>
              </a:lnSpc>
              <a:spcBef>
                <a:spcPts val="600"/>
              </a:spcBef>
            </a:pPr>
            <a:r>
              <a:rPr lang="en-US" sz="2000" b="1" i="0" u="none" strike="noStrike" baseline="0" dirty="0">
                <a:latin typeface="Arial" panose="020B0604020202020204" pitchFamily="34" charset="0"/>
                <a:cs typeface="Arial" panose="020B0604020202020204" pitchFamily="34" charset="0"/>
              </a:rPr>
              <a:t>Tel: </a:t>
            </a:r>
            <a:r>
              <a:rPr lang="en-US" sz="2000" b="0" i="0" u="none" strike="noStrike" baseline="0" dirty="0">
                <a:latin typeface="Arial" panose="020B0604020202020204" pitchFamily="34" charset="0"/>
                <a:cs typeface="Arial" panose="020B0604020202020204" pitchFamily="34" charset="0"/>
              </a:rPr>
              <a:t>+234 7013 293 780</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a:latin typeface="Arial" panose="020B0604020202020204" pitchFamily="34" charset="0"/>
                <a:cs typeface="Arial" panose="020B0604020202020204" pitchFamily="34" charset="0"/>
              </a:rPr>
              <a:t>+234 8027 470 247</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a:latin typeface="Arial" panose="020B0604020202020204" pitchFamily="34" charset="0"/>
                <a:cs typeface="Arial" panose="020B0604020202020204" pitchFamily="34" charset="0"/>
              </a:rPr>
              <a:t>+234 8039 140 792</a:t>
            </a:r>
            <a:endParaRPr lang="en-US" sz="2000" b="0" i="0" u="none" strike="noStrike" baseline="0" dirty="0">
              <a:latin typeface="Arial" panose="020B0604020202020204" pitchFamily="34" charset="0"/>
              <a:cs typeface="Arial" panose="020B0604020202020204" pitchFamily="34" charset="0"/>
            </a:endParaRPr>
          </a:p>
          <a:p>
            <a:pPr>
              <a:lnSpc>
                <a:spcPct val="110000"/>
              </a:lnSpc>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1" name="Rectangle 42"/>
          <p:cNvSpPr>
            <a:spLocks noChangeArrowheads="1"/>
          </p:cNvSpPr>
          <p:nvPr/>
        </p:nvSpPr>
        <p:spPr bwMode="auto">
          <a:xfrm>
            <a:off x="5030855" y="46830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2" name="Rectangle 47"/>
          <p:cNvSpPr>
            <a:spLocks noChangeArrowheads="1"/>
          </p:cNvSpPr>
          <p:nvPr/>
        </p:nvSpPr>
        <p:spPr bwMode="auto">
          <a:xfrm>
            <a:off x="4848633" y="4013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4" name="Rectangle 49"/>
          <p:cNvSpPr>
            <a:spLocks noChangeArrowheads="1"/>
          </p:cNvSpPr>
          <p:nvPr/>
        </p:nvSpPr>
        <p:spPr bwMode="auto">
          <a:xfrm>
            <a:off x="4848633" y="34033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53"/>
          <p:cNvSpPr>
            <a:spLocks noChangeArrowheads="1"/>
          </p:cNvSpPr>
          <p:nvPr/>
        </p:nvSpPr>
        <p:spPr bwMode="auto">
          <a:xfrm>
            <a:off x="5484758" y="739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6" name="Rectangle 54"/>
          <p:cNvSpPr>
            <a:spLocks noChangeArrowheads="1"/>
          </p:cNvSpPr>
          <p:nvPr/>
        </p:nvSpPr>
        <p:spPr bwMode="auto">
          <a:xfrm>
            <a:off x="5484758" y="36633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pic>
        <p:nvPicPr>
          <p:cNvPr id="9" name="Picture 8" descr="Venius logo PNG"/>
          <p:cNvPicPr>
            <a:picLocks noChangeAspect="1"/>
          </p:cNvPicPr>
          <p:nvPr/>
        </p:nvPicPr>
        <p:blipFill>
          <a:blip r:embed="rId1"/>
          <a:stretch>
            <a:fillRect/>
          </a:stretch>
        </p:blipFill>
        <p:spPr>
          <a:xfrm>
            <a:off x="1280795" y="690245"/>
            <a:ext cx="1279525" cy="814705"/>
          </a:xfrm>
          <a:prstGeom prst="rect">
            <a:avLst/>
          </a:prstGeom>
        </p:spPr>
      </p:pic>
      <p:pic>
        <p:nvPicPr>
          <p:cNvPr id="6" name="Picture 5" descr="contacts icons"/>
          <p:cNvPicPr>
            <a:picLocks noChangeAspect="1"/>
          </p:cNvPicPr>
          <p:nvPr/>
        </p:nvPicPr>
        <p:blipFill>
          <a:blip r:embed="rId2"/>
          <a:stretch>
            <a:fillRect/>
          </a:stretch>
        </p:blipFill>
        <p:spPr>
          <a:xfrm>
            <a:off x="5182235" y="2526665"/>
            <a:ext cx="1826895" cy="741680"/>
          </a:xfrm>
          <a:prstGeom prst="rect">
            <a:avLst/>
          </a:prstGeom>
        </p:spPr>
      </p:pic>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D1DEDF"/>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3889</Words>
  <Application>WPS Presentation</Application>
  <PresentationFormat>Widescreen</PresentationFormat>
  <Paragraphs>213</Paragraphs>
  <Slides>24</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vt:lpstr>
      <vt:lpstr>SimSun</vt:lpstr>
      <vt:lpstr>Wingdings</vt:lpstr>
      <vt:lpstr>Aptos</vt:lpstr>
      <vt:lpstr>Segoe UI</vt:lpstr>
      <vt:lpstr>Times New Roman</vt:lpstr>
      <vt:lpstr>Symbol</vt:lpstr>
      <vt:lpstr>Calibri</vt:lpstr>
      <vt:lpstr>Aptos Display</vt:lpstr>
      <vt:lpstr>Segoe UI Variable Display</vt:lpstr>
      <vt:lpstr>Microsoft YaHei</vt:lpstr>
      <vt:lpstr>Arial Unicode MS</vt:lpstr>
      <vt:lpstr>Fair-Prosper</vt:lpstr>
      <vt:lpstr>Horyzen Mono</vt:lpstr>
      <vt:lpstr>Office Theme</vt:lpstr>
      <vt:lpstr>  Venius Resources Limited    </vt:lpstr>
      <vt:lpstr>  Venius Resources Limited    </vt:lpstr>
      <vt:lpstr>  Venius Resources Limited    </vt:lpstr>
      <vt:lpstr>  Venius Resources Limited    </vt:lpstr>
      <vt:lpstr>  Venius Resources Limited    </vt:lpstr>
      <vt:lpstr>  Venius Resources Limited    </vt:lpstr>
      <vt:lpstr>HSES PERFORMANCE/COMPLIANCE STATISTICS</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lpstr>  Venius Resources Limited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Wilson Essien</dc:creator>
  <cp:lastModifiedBy>PCB</cp:lastModifiedBy>
  <cp:revision>11</cp:revision>
  <dcterms:created xsi:type="dcterms:W3CDTF">2026-05-04T19:36:00Z</dcterms:created>
  <dcterms:modified xsi:type="dcterms:W3CDTF">2026-05-13T11:17:17Z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1033-12.1.0.26372</vt:lpwstr>
  </property>
  <property fmtid="{D5CDD505-2E9C-101B-9397-08002B2CF9AE}" pid="3" name="ICV">
    <vt:lpwstr>8CB83D05AF274F679E9604A5F844DD63_12</vt:lpwstr>
  </property>
</Properties>
</file>